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Lst>
  <p:notesMasterIdLst>
    <p:notesMasterId r:id="rId21"/>
  </p:notesMasterIdLst>
  <p:sldIdLst>
    <p:sldId id="256" r:id="rId2"/>
    <p:sldId id="267" r:id="rId3"/>
    <p:sldId id="257" r:id="rId4"/>
    <p:sldId id="258" r:id="rId5"/>
    <p:sldId id="259" r:id="rId6"/>
    <p:sldId id="260" r:id="rId7"/>
    <p:sldId id="261" r:id="rId8"/>
    <p:sldId id="262" r:id="rId9"/>
    <p:sldId id="264" r:id="rId10"/>
    <p:sldId id="265" r:id="rId11"/>
    <p:sldId id="266" r:id="rId12"/>
    <p:sldId id="268" r:id="rId13"/>
    <p:sldId id="270" r:id="rId14"/>
    <p:sldId id="271" r:id="rId15"/>
    <p:sldId id="272" r:id="rId16"/>
    <p:sldId id="273" r:id="rId17"/>
    <p:sldId id="274" r:id="rId18"/>
    <p:sldId id="275" r:id="rId19"/>
    <p:sldId id="276"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31"/>
    <p:restoredTop sz="95822"/>
  </p:normalViewPr>
  <p:slideViewPr>
    <p:cSldViewPr snapToGrid="0">
      <p:cViewPr varScale="1">
        <p:scale>
          <a:sx n="53" d="100"/>
          <a:sy n="53" d="100"/>
        </p:scale>
        <p:origin x="184" y="1616"/>
      </p:cViewPr>
      <p:guideLst/>
    </p:cSldViewPr>
  </p:slideViewPr>
  <p:notesTextViewPr>
    <p:cViewPr>
      <p:scale>
        <a:sx n="1" d="1"/>
        <a:sy n="1" d="1"/>
      </p:scale>
      <p:origin x="0" y="0"/>
    </p:cViewPr>
  </p:notesTextViewPr>
  <p:notesViewPr>
    <p:cSldViewPr snapToGrid="0">
      <p:cViewPr varScale="1">
        <p:scale>
          <a:sx n="102" d="100"/>
          <a:sy n="102" d="100"/>
        </p:scale>
        <p:origin x="385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38A9B9-4329-EA4F-91B4-B42E08024AEB}" type="doc">
      <dgm:prSet loTypeId="urn:microsoft.com/office/officeart/2005/8/layout/radial5" loCatId="relationship" qsTypeId="urn:microsoft.com/office/officeart/2005/8/quickstyle/simple1" qsCatId="simple" csTypeId="urn:microsoft.com/office/officeart/2005/8/colors/accent2_2" csCatId="accent2" phldr="1"/>
      <dgm:spPr/>
      <dgm:t>
        <a:bodyPr/>
        <a:lstStyle/>
        <a:p>
          <a:endParaRPr lang="fr-FR"/>
        </a:p>
      </dgm:t>
    </dgm:pt>
    <dgm:pt modelId="{58A28869-FB69-2E44-9B9D-48AD75AA886F}">
      <dgm:prSet phldrT="[Texte]"/>
      <dgm:spPr/>
      <dgm:t>
        <a:bodyPr/>
        <a:lstStyle/>
        <a:p>
          <a:r>
            <a:rPr lang="fr-FR" dirty="0">
              <a:latin typeface="Abadi MT Condensed Light" panose="020B0306030101010103" pitchFamily="34" charset="77"/>
            </a:rPr>
            <a:t>Page du site Web de "Sécurité d'Abord"</a:t>
          </a:r>
        </a:p>
      </dgm:t>
    </dgm:pt>
    <dgm:pt modelId="{0623BD59-4EA0-8240-B7D8-1A4792606342}" type="parTrans" cxnId="{7417ECD7-72EC-5246-923A-205BA2D26660}">
      <dgm:prSet/>
      <dgm:spPr/>
      <dgm:t>
        <a:bodyPr/>
        <a:lstStyle/>
        <a:p>
          <a:endParaRPr lang="fr-FR"/>
        </a:p>
      </dgm:t>
    </dgm:pt>
    <dgm:pt modelId="{66077D15-B3C8-734E-84C8-B7667247464A}" type="sibTrans" cxnId="{7417ECD7-72EC-5246-923A-205BA2D26660}">
      <dgm:prSet/>
      <dgm:spPr/>
      <dgm:t>
        <a:bodyPr/>
        <a:lstStyle/>
        <a:p>
          <a:endParaRPr lang="fr-FR"/>
        </a:p>
      </dgm:t>
    </dgm:pt>
    <dgm:pt modelId="{A21E9ADA-62D6-2D47-B435-8B8B165E3DBC}">
      <dgm:prSet phldrT="[Texte]"/>
      <dgm:spPr/>
      <dgm:t>
        <a:bodyPr/>
        <a:lstStyle/>
        <a:p>
          <a:r>
            <a:rPr lang="fr-FR" dirty="0"/>
            <a:t>Respecter le cahier des charges du client</a:t>
          </a:r>
        </a:p>
      </dgm:t>
    </dgm:pt>
    <dgm:pt modelId="{DC69E7EE-8327-A949-B77C-D01FB2DDE4A5}" type="parTrans" cxnId="{A1FD1C1B-5CC9-A846-AEE0-7C1236EE2E5F}">
      <dgm:prSet/>
      <dgm:spPr/>
      <dgm:t>
        <a:bodyPr/>
        <a:lstStyle/>
        <a:p>
          <a:endParaRPr lang="fr-FR" dirty="0"/>
        </a:p>
      </dgm:t>
    </dgm:pt>
    <dgm:pt modelId="{D7D93817-240B-6D4F-A078-DD5F2D5B02F4}" type="sibTrans" cxnId="{A1FD1C1B-5CC9-A846-AEE0-7C1236EE2E5F}">
      <dgm:prSet/>
      <dgm:spPr/>
      <dgm:t>
        <a:bodyPr/>
        <a:lstStyle/>
        <a:p>
          <a:endParaRPr lang="fr-FR"/>
        </a:p>
      </dgm:t>
    </dgm:pt>
    <dgm:pt modelId="{9FF808D9-6850-9E42-A98E-2B842716E613}">
      <dgm:prSet phldrT="[Texte]"/>
      <dgm:spPr/>
      <dgm:t>
        <a:bodyPr/>
        <a:lstStyle/>
        <a:p>
          <a:endParaRPr lang="fr-FR"/>
        </a:p>
      </dgm:t>
    </dgm:pt>
    <dgm:pt modelId="{CE0E23BE-571A-E746-9172-9D53E6D9494C}" type="parTrans" cxnId="{A1C304CA-31A5-BA4F-A9D4-27202CF8918E}">
      <dgm:prSet/>
      <dgm:spPr/>
      <dgm:t>
        <a:bodyPr/>
        <a:lstStyle/>
        <a:p>
          <a:endParaRPr lang="fr-FR"/>
        </a:p>
      </dgm:t>
    </dgm:pt>
    <dgm:pt modelId="{6A4DF127-A02F-CC47-98D8-D5BE197A51EB}" type="sibTrans" cxnId="{A1C304CA-31A5-BA4F-A9D4-27202CF8918E}">
      <dgm:prSet/>
      <dgm:spPr/>
      <dgm:t>
        <a:bodyPr/>
        <a:lstStyle/>
        <a:p>
          <a:endParaRPr lang="fr-FR"/>
        </a:p>
      </dgm:t>
    </dgm:pt>
    <dgm:pt modelId="{F744D602-80EC-C149-937A-7DE419914FBB}">
      <dgm:prSet phldrT="[Texte]"/>
      <dgm:spPr/>
      <dgm:t>
        <a:bodyPr/>
        <a:lstStyle/>
        <a:p>
          <a:endParaRPr lang="fr-FR"/>
        </a:p>
      </dgm:t>
    </dgm:pt>
    <dgm:pt modelId="{21669D24-7098-CB44-B789-B135619FD612}" type="parTrans" cxnId="{71CE819E-0DD3-3848-9309-FE0B0FB30B75}">
      <dgm:prSet/>
      <dgm:spPr/>
      <dgm:t>
        <a:bodyPr/>
        <a:lstStyle/>
        <a:p>
          <a:endParaRPr lang="fr-FR"/>
        </a:p>
      </dgm:t>
    </dgm:pt>
    <dgm:pt modelId="{4621683C-194C-934A-89DC-1C7A7D0BE08C}" type="sibTrans" cxnId="{71CE819E-0DD3-3848-9309-FE0B0FB30B75}">
      <dgm:prSet/>
      <dgm:spPr/>
      <dgm:t>
        <a:bodyPr/>
        <a:lstStyle/>
        <a:p>
          <a:endParaRPr lang="fr-FR"/>
        </a:p>
      </dgm:t>
    </dgm:pt>
    <dgm:pt modelId="{C34DAE76-AE9C-994C-BA8C-70CBA430CDF9}">
      <dgm:prSet phldrT="[Texte]"/>
      <dgm:spPr/>
      <dgm:t>
        <a:bodyPr/>
        <a:lstStyle/>
        <a:p>
          <a:endParaRPr lang="fr-FR"/>
        </a:p>
      </dgm:t>
    </dgm:pt>
    <dgm:pt modelId="{2D7C15E5-DCF7-814A-979B-9EBE1D27EE19}" type="parTrans" cxnId="{DF490EFE-5EB3-B546-83F7-F6D02367510C}">
      <dgm:prSet/>
      <dgm:spPr/>
      <dgm:t>
        <a:bodyPr/>
        <a:lstStyle/>
        <a:p>
          <a:endParaRPr lang="fr-FR"/>
        </a:p>
      </dgm:t>
    </dgm:pt>
    <dgm:pt modelId="{FF31E4E2-69F1-DF49-B6BA-F69489C5EAFE}" type="sibTrans" cxnId="{DF490EFE-5EB3-B546-83F7-F6D02367510C}">
      <dgm:prSet/>
      <dgm:spPr/>
      <dgm:t>
        <a:bodyPr/>
        <a:lstStyle/>
        <a:p>
          <a:endParaRPr lang="fr-FR"/>
        </a:p>
      </dgm:t>
    </dgm:pt>
    <dgm:pt modelId="{1A97B531-27BD-8A45-A5AF-1752825D6B56}">
      <dgm:prSet phldrT="[Texte]"/>
      <dgm:spPr/>
      <dgm:t>
        <a:bodyPr/>
        <a:lstStyle/>
        <a:p>
          <a:endParaRPr lang="fr-FR"/>
        </a:p>
      </dgm:t>
    </dgm:pt>
    <dgm:pt modelId="{FB9E4F65-6BCA-1B4E-8058-7162BBA360EE}" type="parTrans" cxnId="{709A99C5-5F7B-894A-8734-3EA59C517964}">
      <dgm:prSet/>
      <dgm:spPr/>
      <dgm:t>
        <a:bodyPr/>
        <a:lstStyle/>
        <a:p>
          <a:endParaRPr lang="fr-FR"/>
        </a:p>
      </dgm:t>
    </dgm:pt>
    <dgm:pt modelId="{02AECB22-B77C-CA40-9F1E-0F9349DD1E19}" type="sibTrans" cxnId="{709A99C5-5F7B-894A-8734-3EA59C517964}">
      <dgm:prSet/>
      <dgm:spPr/>
      <dgm:t>
        <a:bodyPr/>
        <a:lstStyle/>
        <a:p>
          <a:endParaRPr lang="fr-FR"/>
        </a:p>
      </dgm:t>
    </dgm:pt>
    <dgm:pt modelId="{67B42C8A-8ACE-714C-845B-C8C374F26492}">
      <dgm:prSet/>
      <dgm:spPr/>
      <dgm:t>
        <a:bodyPr/>
        <a:lstStyle/>
        <a:p>
          <a:r>
            <a:rPr lang="fr-FR" dirty="0"/>
            <a:t> Optimiser le SEO et les performances de la page</a:t>
          </a:r>
        </a:p>
      </dgm:t>
    </dgm:pt>
    <dgm:pt modelId="{525B5CDD-1427-0546-91E0-1E326B3A2552}" type="parTrans" cxnId="{B491C5CD-39EC-EB4A-86EC-35B412F3F4A3}">
      <dgm:prSet/>
      <dgm:spPr/>
      <dgm:t>
        <a:bodyPr/>
        <a:lstStyle/>
        <a:p>
          <a:endParaRPr lang="fr-FR" dirty="0"/>
        </a:p>
      </dgm:t>
    </dgm:pt>
    <dgm:pt modelId="{37B852F8-2836-FF44-81E8-5F215198F934}" type="sibTrans" cxnId="{B491C5CD-39EC-EB4A-86EC-35B412F3F4A3}">
      <dgm:prSet/>
      <dgm:spPr/>
      <dgm:t>
        <a:bodyPr/>
        <a:lstStyle/>
        <a:p>
          <a:endParaRPr lang="fr-FR"/>
        </a:p>
      </dgm:t>
    </dgm:pt>
    <dgm:pt modelId="{FA206F41-CB0C-634A-9233-A9C98553C92A}">
      <dgm:prSet/>
      <dgm:spPr/>
      <dgm:t>
        <a:bodyPr/>
        <a:lstStyle/>
        <a:p>
          <a:r>
            <a:rPr lang="fr-FR" dirty="0"/>
            <a:t>La page WEB soit responsive  pour différents support</a:t>
          </a:r>
        </a:p>
      </dgm:t>
    </dgm:pt>
    <dgm:pt modelId="{9B7F1C5D-2490-7442-BB2F-5EB71691BEB7}" type="parTrans" cxnId="{2F27EA48-C812-3B4B-8F8C-8FB7F3822107}">
      <dgm:prSet/>
      <dgm:spPr/>
      <dgm:t>
        <a:bodyPr/>
        <a:lstStyle/>
        <a:p>
          <a:endParaRPr lang="fr-FR" dirty="0"/>
        </a:p>
      </dgm:t>
    </dgm:pt>
    <dgm:pt modelId="{44397C6F-DC32-6546-B91E-AA0738484A00}" type="sibTrans" cxnId="{2F27EA48-C812-3B4B-8F8C-8FB7F3822107}">
      <dgm:prSet/>
      <dgm:spPr/>
      <dgm:t>
        <a:bodyPr/>
        <a:lstStyle/>
        <a:p>
          <a:endParaRPr lang="fr-FR"/>
        </a:p>
      </dgm:t>
    </dgm:pt>
    <dgm:pt modelId="{6B1B803D-89DE-3A4F-A0F9-75F08341DD90}" type="pres">
      <dgm:prSet presAssocID="{2838A9B9-4329-EA4F-91B4-B42E08024AEB}" presName="Name0" presStyleCnt="0">
        <dgm:presLayoutVars>
          <dgm:chMax val="1"/>
          <dgm:dir/>
          <dgm:animLvl val="ctr"/>
          <dgm:resizeHandles val="exact"/>
        </dgm:presLayoutVars>
      </dgm:prSet>
      <dgm:spPr/>
    </dgm:pt>
    <dgm:pt modelId="{07DB5E0F-B1CB-C74F-993B-37203BBAEB2F}" type="pres">
      <dgm:prSet presAssocID="{58A28869-FB69-2E44-9B9D-48AD75AA886F}" presName="centerShape" presStyleLbl="node0" presStyleIdx="0" presStyleCnt="1"/>
      <dgm:spPr/>
    </dgm:pt>
    <dgm:pt modelId="{F6A08CF7-35CB-3846-BF0A-63B8FDDDE525}" type="pres">
      <dgm:prSet presAssocID="{DC69E7EE-8327-A949-B77C-D01FB2DDE4A5}" presName="parTrans" presStyleLbl="sibTrans2D1" presStyleIdx="0" presStyleCnt="3"/>
      <dgm:spPr/>
    </dgm:pt>
    <dgm:pt modelId="{0B57597C-3CD9-BF47-BA57-2C7BF2677120}" type="pres">
      <dgm:prSet presAssocID="{DC69E7EE-8327-A949-B77C-D01FB2DDE4A5}" presName="connectorText" presStyleLbl="sibTrans2D1" presStyleIdx="0" presStyleCnt="3"/>
      <dgm:spPr/>
    </dgm:pt>
    <dgm:pt modelId="{C897B386-83C8-BA40-B618-19E877F464EC}" type="pres">
      <dgm:prSet presAssocID="{A21E9ADA-62D6-2D47-B435-8B8B165E3DBC}" presName="node" presStyleLbl="node1" presStyleIdx="0" presStyleCnt="3">
        <dgm:presLayoutVars>
          <dgm:bulletEnabled val="1"/>
        </dgm:presLayoutVars>
      </dgm:prSet>
      <dgm:spPr/>
    </dgm:pt>
    <dgm:pt modelId="{DFE563BA-7E9F-E64F-AE6B-85AA7CBFC4DC}" type="pres">
      <dgm:prSet presAssocID="{525B5CDD-1427-0546-91E0-1E326B3A2552}" presName="parTrans" presStyleLbl="sibTrans2D1" presStyleIdx="1" presStyleCnt="3"/>
      <dgm:spPr/>
    </dgm:pt>
    <dgm:pt modelId="{994FABA3-341B-2F4F-B532-A0A2360190A1}" type="pres">
      <dgm:prSet presAssocID="{525B5CDD-1427-0546-91E0-1E326B3A2552}" presName="connectorText" presStyleLbl="sibTrans2D1" presStyleIdx="1" presStyleCnt="3"/>
      <dgm:spPr/>
    </dgm:pt>
    <dgm:pt modelId="{F09D662A-0E45-CB4B-BC98-8A2F3F7C6E72}" type="pres">
      <dgm:prSet presAssocID="{67B42C8A-8ACE-714C-845B-C8C374F26492}" presName="node" presStyleLbl="node1" presStyleIdx="1" presStyleCnt="3">
        <dgm:presLayoutVars>
          <dgm:bulletEnabled val="1"/>
        </dgm:presLayoutVars>
      </dgm:prSet>
      <dgm:spPr/>
    </dgm:pt>
    <dgm:pt modelId="{12959982-3CEC-F74A-A768-C5D665573CF6}" type="pres">
      <dgm:prSet presAssocID="{9B7F1C5D-2490-7442-BB2F-5EB71691BEB7}" presName="parTrans" presStyleLbl="sibTrans2D1" presStyleIdx="2" presStyleCnt="3"/>
      <dgm:spPr/>
    </dgm:pt>
    <dgm:pt modelId="{D36C296F-23DD-D541-BA0F-E57BE044EA16}" type="pres">
      <dgm:prSet presAssocID="{9B7F1C5D-2490-7442-BB2F-5EB71691BEB7}" presName="connectorText" presStyleLbl="sibTrans2D1" presStyleIdx="2" presStyleCnt="3"/>
      <dgm:spPr/>
    </dgm:pt>
    <dgm:pt modelId="{14D8AF71-FDDD-F949-A016-656A01C76D95}" type="pres">
      <dgm:prSet presAssocID="{FA206F41-CB0C-634A-9233-A9C98553C92A}" presName="node" presStyleLbl="node1" presStyleIdx="2" presStyleCnt="3">
        <dgm:presLayoutVars>
          <dgm:bulletEnabled val="1"/>
        </dgm:presLayoutVars>
      </dgm:prSet>
      <dgm:spPr/>
    </dgm:pt>
  </dgm:ptLst>
  <dgm:cxnLst>
    <dgm:cxn modelId="{12C31719-9046-0C47-8838-B6B5B1B66D8F}" type="presOf" srcId="{A21E9ADA-62D6-2D47-B435-8B8B165E3DBC}" destId="{C897B386-83C8-BA40-B618-19E877F464EC}" srcOrd="0" destOrd="0" presId="urn:microsoft.com/office/officeart/2005/8/layout/radial5"/>
    <dgm:cxn modelId="{A1FD1C1B-5CC9-A846-AEE0-7C1236EE2E5F}" srcId="{58A28869-FB69-2E44-9B9D-48AD75AA886F}" destId="{A21E9ADA-62D6-2D47-B435-8B8B165E3DBC}" srcOrd="0" destOrd="0" parTransId="{DC69E7EE-8327-A949-B77C-D01FB2DDE4A5}" sibTransId="{D7D93817-240B-6D4F-A078-DD5F2D5B02F4}"/>
    <dgm:cxn modelId="{E43DD81B-D164-9243-B3E3-1F86CD666879}" type="presOf" srcId="{FA206F41-CB0C-634A-9233-A9C98553C92A}" destId="{14D8AF71-FDDD-F949-A016-656A01C76D95}" srcOrd="0" destOrd="0" presId="urn:microsoft.com/office/officeart/2005/8/layout/radial5"/>
    <dgm:cxn modelId="{2F27EA48-C812-3B4B-8F8C-8FB7F3822107}" srcId="{58A28869-FB69-2E44-9B9D-48AD75AA886F}" destId="{FA206F41-CB0C-634A-9233-A9C98553C92A}" srcOrd="2" destOrd="0" parTransId="{9B7F1C5D-2490-7442-BB2F-5EB71691BEB7}" sibTransId="{44397C6F-DC32-6546-B91E-AA0738484A00}"/>
    <dgm:cxn modelId="{93527363-893B-8243-B100-B3661BC1C365}" type="presOf" srcId="{525B5CDD-1427-0546-91E0-1E326B3A2552}" destId="{DFE563BA-7E9F-E64F-AE6B-85AA7CBFC4DC}" srcOrd="0" destOrd="0" presId="urn:microsoft.com/office/officeart/2005/8/layout/radial5"/>
    <dgm:cxn modelId="{162BBA84-0225-8043-A052-8C911B96B58D}" type="presOf" srcId="{9B7F1C5D-2490-7442-BB2F-5EB71691BEB7}" destId="{D36C296F-23DD-D541-BA0F-E57BE044EA16}" srcOrd="1" destOrd="0" presId="urn:microsoft.com/office/officeart/2005/8/layout/radial5"/>
    <dgm:cxn modelId="{71CE819E-0DD3-3848-9309-FE0B0FB30B75}" srcId="{9FF808D9-6850-9E42-A98E-2B842716E613}" destId="{F744D602-80EC-C149-937A-7DE419914FBB}" srcOrd="0" destOrd="0" parTransId="{21669D24-7098-CB44-B789-B135619FD612}" sibTransId="{4621683C-194C-934A-89DC-1C7A7D0BE08C}"/>
    <dgm:cxn modelId="{02D51CB2-DEEB-B644-9035-1CEB5BC929F9}" type="presOf" srcId="{525B5CDD-1427-0546-91E0-1E326B3A2552}" destId="{994FABA3-341B-2F4F-B532-A0A2360190A1}" srcOrd="1" destOrd="0" presId="urn:microsoft.com/office/officeart/2005/8/layout/radial5"/>
    <dgm:cxn modelId="{659D9EB4-9CE4-9E4F-BCAF-228540D8678F}" type="presOf" srcId="{2838A9B9-4329-EA4F-91B4-B42E08024AEB}" destId="{6B1B803D-89DE-3A4F-A0F9-75F08341DD90}" srcOrd="0" destOrd="0" presId="urn:microsoft.com/office/officeart/2005/8/layout/radial5"/>
    <dgm:cxn modelId="{F26DDCC1-47FF-304E-AE0F-4CBD34683737}" type="presOf" srcId="{67B42C8A-8ACE-714C-845B-C8C374F26492}" destId="{F09D662A-0E45-CB4B-BC98-8A2F3F7C6E72}" srcOrd="0" destOrd="0" presId="urn:microsoft.com/office/officeart/2005/8/layout/radial5"/>
    <dgm:cxn modelId="{709A99C5-5F7B-894A-8734-3EA59C517964}" srcId="{C34DAE76-AE9C-994C-BA8C-70CBA430CDF9}" destId="{1A97B531-27BD-8A45-A5AF-1752825D6B56}" srcOrd="0" destOrd="0" parTransId="{FB9E4F65-6BCA-1B4E-8058-7162BBA360EE}" sibTransId="{02AECB22-B77C-CA40-9F1E-0F9349DD1E19}"/>
    <dgm:cxn modelId="{A1C304CA-31A5-BA4F-A9D4-27202CF8918E}" srcId="{2838A9B9-4329-EA4F-91B4-B42E08024AEB}" destId="{9FF808D9-6850-9E42-A98E-2B842716E613}" srcOrd="1" destOrd="0" parTransId="{CE0E23BE-571A-E746-9172-9D53E6D9494C}" sibTransId="{6A4DF127-A02F-CC47-98D8-D5BE197A51EB}"/>
    <dgm:cxn modelId="{B491C5CD-39EC-EB4A-86EC-35B412F3F4A3}" srcId="{58A28869-FB69-2E44-9B9D-48AD75AA886F}" destId="{67B42C8A-8ACE-714C-845B-C8C374F26492}" srcOrd="1" destOrd="0" parTransId="{525B5CDD-1427-0546-91E0-1E326B3A2552}" sibTransId="{37B852F8-2836-FF44-81E8-5F215198F934}"/>
    <dgm:cxn modelId="{7417ECD7-72EC-5246-923A-205BA2D26660}" srcId="{2838A9B9-4329-EA4F-91B4-B42E08024AEB}" destId="{58A28869-FB69-2E44-9B9D-48AD75AA886F}" srcOrd="0" destOrd="0" parTransId="{0623BD59-4EA0-8240-B7D8-1A4792606342}" sibTransId="{66077D15-B3C8-734E-84C8-B7667247464A}"/>
    <dgm:cxn modelId="{28E83AE1-13D2-2940-8B02-DF2BC6AC354A}" type="presOf" srcId="{DC69E7EE-8327-A949-B77C-D01FB2DDE4A5}" destId="{F6A08CF7-35CB-3846-BF0A-63B8FDDDE525}" srcOrd="0" destOrd="0" presId="urn:microsoft.com/office/officeart/2005/8/layout/radial5"/>
    <dgm:cxn modelId="{3DBEC6E2-2234-EB43-8E89-2DA9BA0B9120}" type="presOf" srcId="{DC69E7EE-8327-A949-B77C-D01FB2DDE4A5}" destId="{0B57597C-3CD9-BF47-BA57-2C7BF2677120}" srcOrd="1" destOrd="0" presId="urn:microsoft.com/office/officeart/2005/8/layout/radial5"/>
    <dgm:cxn modelId="{0226E3E9-D1A8-E040-8960-7C28A6208A6D}" type="presOf" srcId="{9B7F1C5D-2490-7442-BB2F-5EB71691BEB7}" destId="{12959982-3CEC-F74A-A768-C5D665573CF6}" srcOrd="0" destOrd="0" presId="urn:microsoft.com/office/officeart/2005/8/layout/radial5"/>
    <dgm:cxn modelId="{7B2D66F1-DFAA-1744-AD6C-AE5D1340CDFD}" type="presOf" srcId="{58A28869-FB69-2E44-9B9D-48AD75AA886F}" destId="{07DB5E0F-B1CB-C74F-993B-37203BBAEB2F}" srcOrd="0" destOrd="0" presId="urn:microsoft.com/office/officeart/2005/8/layout/radial5"/>
    <dgm:cxn modelId="{DF490EFE-5EB3-B546-83F7-F6D02367510C}" srcId="{2838A9B9-4329-EA4F-91B4-B42E08024AEB}" destId="{C34DAE76-AE9C-994C-BA8C-70CBA430CDF9}" srcOrd="2" destOrd="0" parTransId="{2D7C15E5-DCF7-814A-979B-9EBE1D27EE19}" sibTransId="{FF31E4E2-69F1-DF49-B6BA-F69489C5EAFE}"/>
    <dgm:cxn modelId="{0EFE81C2-E4CD-D94A-ACA1-983A85934143}" type="presParOf" srcId="{6B1B803D-89DE-3A4F-A0F9-75F08341DD90}" destId="{07DB5E0F-B1CB-C74F-993B-37203BBAEB2F}" srcOrd="0" destOrd="0" presId="urn:microsoft.com/office/officeart/2005/8/layout/radial5"/>
    <dgm:cxn modelId="{CB606203-3FAB-E547-BE46-17689A16EF48}" type="presParOf" srcId="{6B1B803D-89DE-3A4F-A0F9-75F08341DD90}" destId="{F6A08CF7-35CB-3846-BF0A-63B8FDDDE525}" srcOrd="1" destOrd="0" presId="urn:microsoft.com/office/officeart/2005/8/layout/radial5"/>
    <dgm:cxn modelId="{280027D3-1F3B-8449-B936-CD9CD8A0EB67}" type="presParOf" srcId="{F6A08CF7-35CB-3846-BF0A-63B8FDDDE525}" destId="{0B57597C-3CD9-BF47-BA57-2C7BF2677120}" srcOrd="0" destOrd="0" presId="urn:microsoft.com/office/officeart/2005/8/layout/radial5"/>
    <dgm:cxn modelId="{27797704-D626-A945-8693-35BFF9786423}" type="presParOf" srcId="{6B1B803D-89DE-3A4F-A0F9-75F08341DD90}" destId="{C897B386-83C8-BA40-B618-19E877F464EC}" srcOrd="2" destOrd="0" presId="urn:microsoft.com/office/officeart/2005/8/layout/radial5"/>
    <dgm:cxn modelId="{8BE1FBB3-324B-284B-8C70-0AE5F641DB30}" type="presParOf" srcId="{6B1B803D-89DE-3A4F-A0F9-75F08341DD90}" destId="{DFE563BA-7E9F-E64F-AE6B-85AA7CBFC4DC}" srcOrd="3" destOrd="0" presId="urn:microsoft.com/office/officeart/2005/8/layout/radial5"/>
    <dgm:cxn modelId="{6C1F28C8-FC5B-C940-981C-1792C2865B49}" type="presParOf" srcId="{DFE563BA-7E9F-E64F-AE6B-85AA7CBFC4DC}" destId="{994FABA3-341B-2F4F-B532-A0A2360190A1}" srcOrd="0" destOrd="0" presId="urn:microsoft.com/office/officeart/2005/8/layout/radial5"/>
    <dgm:cxn modelId="{A4726B42-8E42-E94D-B60D-CBCD32EC449F}" type="presParOf" srcId="{6B1B803D-89DE-3A4F-A0F9-75F08341DD90}" destId="{F09D662A-0E45-CB4B-BC98-8A2F3F7C6E72}" srcOrd="4" destOrd="0" presId="urn:microsoft.com/office/officeart/2005/8/layout/radial5"/>
    <dgm:cxn modelId="{B312ADE5-E0F8-8741-9967-4CBA673BBCA9}" type="presParOf" srcId="{6B1B803D-89DE-3A4F-A0F9-75F08341DD90}" destId="{12959982-3CEC-F74A-A768-C5D665573CF6}" srcOrd="5" destOrd="0" presId="urn:microsoft.com/office/officeart/2005/8/layout/radial5"/>
    <dgm:cxn modelId="{557616B5-0695-7E45-8E5F-0AD03939854F}" type="presParOf" srcId="{12959982-3CEC-F74A-A768-C5D665573CF6}" destId="{D36C296F-23DD-D541-BA0F-E57BE044EA16}" srcOrd="0" destOrd="0" presId="urn:microsoft.com/office/officeart/2005/8/layout/radial5"/>
    <dgm:cxn modelId="{56B0060D-1C30-3444-9F9A-6D2C41577609}" type="presParOf" srcId="{6B1B803D-89DE-3A4F-A0F9-75F08341DD90}" destId="{14D8AF71-FDDD-F949-A016-656A01C76D95}"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38A9B9-4329-EA4F-91B4-B42E08024AEB}"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fr-FR"/>
        </a:p>
      </dgm:t>
    </dgm:pt>
    <dgm:pt modelId="{58A28869-FB69-2E44-9B9D-48AD75AA886F}">
      <dgm:prSet phldrT="[Texte]"/>
      <dgm:spPr/>
      <dgm:t>
        <a:bodyPr/>
        <a:lstStyle/>
        <a:p>
          <a:r>
            <a:rPr lang="fr-FR" dirty="0">
              <a:latin typeface="Abadi MT Condensed Light" panose="020B0306030101010103" pitchFamily="34" charset="77"/>
            </a:rPr>
            <a:t>Langages de programmation</a:t>
          </a:r>
        </a:p>
      </dgm:t>
    </dgm:pt>
    <dgm:pt modelId="{0623BD59-4EA0-8240-B7D8-1A4792606342}" type="parTrans" cxnId="{7417ECD7-72EC-5246-923A-205BA2D26660}">
      <dgm:prSet/>
      <dgm:spPr/>
      <dgm:t>
        <a:bodyPr/>
        <a:lstStyle/>
        <a:p>
          <a:endParaRPr lang="fr-FR"/>
        </a:p>
      </dgm:t>
    </dgm:pt>
    <dgm:pt modelId="{66077D15-B3C8-734E-84C8-B7667247464A}" type="sibTrans" cxnId="{7417ECD7-72EC-5246-923A-205BA2D26660}">
      <dgm:prSet/>
      <dgm:spPr/>
      <dgm:t>
        <a:bodyPr/>
        <a:lstStyle/>
        <a:p>
          <a:endParaRPr lang="fr-FR"/>
        </a:p>
      </dgm:t>
    </dgm:pt>
    <dgm:pt modelId="{A21E9ADA-62D6-2D47-B435-8B8B165E3DBC}">
      <dgm:prSet phldrT="[Texte]"/>
      <dgm:spPr/>
      <dgm:t>
        <a:bodyPr/>
        <a:lstStyle/>
        <a:p>
          <a:r>
            <a:rPr lang="fr-FR" dirty="0"/>
            <a:t>HTML et CSS</a:t>
          </a:r>
        </a:p>
      </dgm:t>
    </dgm:pt>
    <dgm:pt modelId="{DC69E7EE-8327-A949-B77C-D01FB2DDE4A5}" type="parTrans" cxnId="{A1FD1C1B-5CC9-A846-AEE0-7C1236EE2E5F}">
      <dgm:prSet/>
      <dgm:spPr/>
      <dgm:t>
        <a:bodyPr/>
        <a:lstStyle/>
        <a:p>
          <a:endParaRPr lang="fr-FR"/>
        </a:p>
      </dgm:t>
    </dgm:pt>
    <dgm:pt modelId="{D7D93817-240B-6D4F-A078-DD5F2D5B02F4}" type="sibTrans" cxnId="{A1FD1C1B-5CC9-A846-AEE0-7C1236EE2E5F}">
      <dgm:prSet/>
      <dgm:spPr/>
      <dgm:t>
        <a:bodyPr/>
        <a:lstStyle/>
        <a:p>
          <a:endParaRPr lang="fr-FR"/>
        </a:p>
      </dgm:t>
    </dgm:pt>
    <dgm:pt modelId="{9FF808D9-6850-9E42-A98E-2B842716E613}">
      <dgm:prSet phldrT="[Texte]"/>
      <dgm:spPr/>
      <dgm:t>
        <a:bodyPr/>
        <a:lstStyle/>
        <a:p>
          <a:r>
            <a:rPr lang="fr-FR" dirty="0">
              <a:latin typeface="Abadi MT Condensed Light" panose="020B0306030101010103" pitchFamily="34" charset="77"/>
            </a:rPr>
            <a:t>Framework pour le design</a:t>
          </a:r>
        </a:p>
      </dgm:t>
    </dgm:pt>
    <dgm:pt modelId="{CE0E23BE-571A-E746-9172-9D53E6D9494C}" type="parTrans" cxnId="{A1C304CA-31A5-BA4F-A9D4-27202CF8918E}">
      <dgm:prSet/>
      <dgm:spPr/>
      <dgm:t>
        <a:bodyPr/>
        <a:lstStyle/>
        <a:p>
          <a:endParaRPr lang="fr-FR"/>
        </a:p>
      </dgm:t>
    </dgm:pt>
    <dgm:pt modelId="{6A4DF127-A02F-CC47-98D8-D5BE197A51EB}" type="sibTrans" cxnId="{A1C304CA-31A5-BA4F-A9D4-27202CF8918E}">
      <dgm:prSet/>
      <dgm:spPr/>
      <dgm:t>
        <a:bodyPr/>
        <a:lstStyle/>
        <a:p>
          <a:endParaRPr lang="fr-FR"/>
        </a:p>
      </dgm:t>
    </dgm:pt>
    <dgm:pt modelId="{F744D602-80EC-C149-937A-7DE419914FBB}">
      <dgm:prSet phldrT="[Texte]"/>
      <dgm:spPr/>
      <dgm:t>
        <a:bodyPr/>
        <a:lstStyle/>
        <a:p>
          <a:r>
            <a:rPr lang="fr-FR" dirty="0"/>
            <a:t>Bootstrap</a:t>
          </a:r>
        </a:p>
      </dgm:t>
    </dgm:pt>
    <dgm:pt modelId="{21669D24-7098-CB44-B789-B135619FD612}" type="parTrans" cxnId="{71CE819E-0DD3-3848-9309-FE0B0FB30B75}">
      <dgm:prSet/>
      <dgm:spPr/>
      <dgm:t>
        <a:bodyPr/>
        <a:lstStyle/>
        <a:p>
          <a:endParaRPr lang="fr-FR"/>
        </a:p>
      </dgm:t>
    </dgm:pt>
    <dgm:pt modelId="{4621683C-194C-934A-89DC-1C7A7D0BE08C}" type="sibTrans" cxnId="{71CE819E-0DD3-3848-9309-FE0B0FB30B75}">
      <dgm:prSet/>
      <dgm:spPr/>
      <dgm:t>
        <a:bodyPr/>
        <a:lstStyle/>
        <a:p>
          <a:endParaRPr lang="fr-FR"/>
        </a:p>
      </dgm:t>
    </dgm:pt>
    <dgm:pt modelId="{C34DAE76-AE9C-994C-BA8C-70CBA430CDF9}">
      <dgm:prSet phldrT="[Texte]"/>
      <dgm:spPr/>
      <dgm:t>
        <a:bodyPr/>
        <a:lstStyle/>
        <a:p>
          <a:r>
            <a:rPr lang="fr-FR" dirty="0">
              <a:latin typeface="Abadi MT Condensed Light" panose="020B0306030101010103" pitchFamily="34" charset="77"/>
            </a:rPr>
            <a:t>Logiciel de création pour le site </a:t>
          </a:r>
        </a:p>
      </dgm:t>
    </dgm:pt>
    <dgm:pt modelId="{2D7C15E5-DCF7-814A-979B-9EBE1D27EE19}" type="parTrans" cxnId="{DF490EFE-5EB3-B546-83F7-F6D02367510C}">
      <dgm:prSet/>
      <dgm:spPr/>
      <dgm:t>
        <a:bodyPr/>
        <a:lstStyle/>
        <a:p>
          <a:endParaRPr lang="fr-FR"/>
        </a:p>
      </dgm:t>
    </dgm:pt>
    <dgm:pt modelId="{FF31E4E2-69F1-DF49-B6BA-F69489C5EAFE}" type="sibTrans" cxnId="{DF490EFE-5EB3-B546-83F7-F6D02367510C}">
      <dgm:prSet/>
      <dgm:spPr/>
      <dgm:t>
        <a:bodyPr/>
        <a:lstStyle/>
        <a:p>
          <a:endParaRPr lang="fr-FR"/>
        </a:p>
      </dgm:t>
    </dgm:pt>
    <dgm:pt modelId="{1A97B531-27BD-8A45-A5AF-1752825D6B56}">
      <dgm:prSet phldrT="[Texte]"/>
      <dgm:spPr/>
      <dgm:t>
        <a:bodyPr/>
        <a:lstStyle/>
        <a:p>
          <a:r>
            <a:rPr lang="fr-FR" dirty="0"/>
            <a:t>VSCode</a:t>
          </a:r>
        </a:p>
      </dgm:t>
    </dgm:pt>
    <dgm:pt modelId="{FB9E4F65-6BCA-1B4E-8058-7162BBA360EE}" type="parTrans" cxnId="{709A99C5-5F7B-894A-8734-3EA59C517964}">
      <dgm:prSet/>
      <dgm:spPr/>
      <dgm:t>
        <a:bodyPr/>
        <a:lstStyle/>
        <a:p>
          <a:endParaRPr lang="fr-FR"/>
        </a:p>
      </dgm:t>
    </dgm:pt>
    <dgm:pt modelId="{02AECB22-B77C-CA40-9F1E-0F9349DD1E19}" type="sibTrans" cxnId="{709A99C5-5F7B-894A-8734-3EA59C517964}">
      <dgm:prSet/>
      <dgm:spPr/>
      <dgm:t>
        <a:bodyPr/>
        <a:lstStyle/>
        <a:p>
          <a:endParaRPr lang="fr-FR"/>
        </a:p>
      </dgm:t>
    </dgm:pt>
    <dgm:pt modelId="{A7EF12F2-8414-BE45-B969-36475A40C728}" type="pres">
      <dgm:prSet presAssocID="{2838A9B9-4329-EA4F-91B4-B42E08024AEB}" presName="Name0" presStyleCnt="0">
        <dgm:presLayoutVars>
          <dgm:chPref val="3"/>
          <dgm:dir/>
          <dgm:animLvl val="lvl"/>
          <dgm:resizeHandles/>
        </dgm:presLayoutVars>
      </dgm:prSet>
      <dgm:spPr/>
    </dgm:pt>
    <dgm:pt modelId="{E56D7961-02D4-AC41-B6B1-5CCDB2172A20}" type="pres">
      <dgm:prSet presAssocID="{58A28869-FB69-2E44-9B9D-48AD75AA886F}" presName="horFlow" presStyleCnt="0"/>
      <dgm:spPr/>
    </dgm:pt>
    <dgm:pt modelId="{C8D93828-1EE9-9D48-BCFC-BED4B63059FC}" type="pres">
      <dgm:prSet presAssocID="{58A28869-FB69-2E44-9B9D-48AD75AA886F}" presName="bigChev" presStyleLbl="node1" presStyleIdx="0" presStyleCnt="3" custScaleX="197901" custLinFactNeighborX="-6926" custLinFactNeighborY="1501"/>
      <dgm:spPr/>
    </dgm:pt>
    <dgm:pt modelId="{C87ABDD1-9565-1449-8AED-CB4BB7B85A04}" type="pres">
      <dgm:prSet presAssocID="{DC69E7EE-8327-A949-B77C-D01FB2DDE4A5}" presName="parTrans" presStyleCnt="0"/>
      <dgm:spPr/>
    </dgm:pt>
    <dgm:pt modelId="{FA84A6BB-79D9-1A47-AD31-EFB431A8EBD3}" type="pres">
      <dgm:prSet presAssocID="{A21E9ADA-62D6-2D47-B435-8B8B165E3DBC}" presName="node" presStyleLbl="alignAccFollowNode1" presStyleIdx="0" presStyleCnt="3">
        <dgm:presLayoutVars>
          <dgm:bulletEnabled val="1"/>
        </dgm:presLayoutVars>
      </dgm:prSet>
      <dgm:spPr/>
    </dgm:pt>
    <dgm:pt modelId="{B8F7A533-AE3B-D445-B640-8F410E19D3BC}" type="pres">
      <dgm:prSet presAssocID="{58A28869-FB69-2E44-9B9D-48AD75AA886F}" presName="vSp" presStyleCnt="0"/>
      <dgm:spPr/>
    </dgm:pt>
    <dgm:pt modelId="{5FC2251E-2D0A-844E-87A4-A166D1F91DD3}" type="pres">
      <dgm:prSet presAssocID="{9FF808D9-6850-9E42-A98E-2B842716E613}" presName="horFlow" presStyleCnt="0"/>
      <dgm:spPr/>
    </dgm:pt>
    <dgm:pt modelId="{E9596B5D-C757-6B49-B73E-DA18F765478B}" type="pres">
      <dgm:prSet presAssocID="{9FF808D9-6850-9E42-A98E-2B842716E613}" presName="bigChev" presStyleLbl="node1" presStyleIdx="1" presStyleCnt="3" custScaleX="195498"/>
      <dgm:spPr/>
    </dgm:pt>
    <dgm:pt modelId="{FEEB97BE-C6AB-C343-AC51-467EA2322678}" type="pres">
      <dgm:prSet presAssocID="{21669D24-7098-CB44-B789-B135619FD612}" presName="parTrans" presStyleCnt="0"/>
      <dgm:spPr/>
    </dgm:pt>
    <dgm:pt modelId="{F3E205BD-0EC8-AB4E-BE32-7D55762AB5E0}" type="pres">
      <dgm:prSet presAssocID="{F744D602-80EC-C149-937A-7DE419914FBB}" presName="node" presStyleLbl="alignAccFollowNode1" presStyleIdx="1" presStyleCnt="3">
        <dgm:presLayoutVars>
          <dgm:bulletEnabled val="1"/>
        </dgm:presLayoutVars>
      </dgm:prSet>
      <dgm:spPr/>
    </dgm:pt>
    <dgm:pt modelId="{88836224-270F-AF4F-BF2E-F070EF48D612}" type="pres">
      <dgm:prSet presAssocID="{9FF808D9-6850-9E42-A98E-2B842716E613}" presName="vSp" presStyleCnt="0"/>
      <dgm:spPr/>
    </dgm:pt>
    <dgm:pt modelId="{50396D8A-EAC2-3C44-9A10-85A68D5422D2}" type="pres">
      <dgm:prSet presAssocID="{C34DAE76-AE9C-994C-BA8C-70CBA430CDF9}" presName="horFlow" presStyleCnt="0"/>
      <dgm:spPr/>
    </dgm:pt>
    <dgm:pt modelId="{87FCAC44-D262-2944-AE95-4221B81E3792}" type="pres">
      <dgm:prSet presAssocID="{C34DAE76-AE9C-994C-BA8C-70CBA430CDF9}" presName="bigChev" presStyleLbl="node1" presStyleIdx="2" presStyleCnt="3" custScaleX="196436"/>
      <dgm:spPr/>
    </dgm:pt>
    <dgm:pt modelId="{004DF808-A500-3844-948C-5962F8FB251D}" type="pres">
      <dgm:prSet presAssocID="{FB9E4F65-6BCA-1B4E-8058-7162BBA360EE}" presName="parTrans" presStyleCnt="0"/>
      <dgm:spPr/>
    </dgm:pt>
    <dgm:pt modelId="{CB3A522F-625C-3E48-B4D3-45C87D958C87}" type="pres">
      <dgm:prSet presAssocID="{1A97B531-27BD-8A45-A5AF-1752825D6B56}" presName="node" presStyleLbl="alignAccFollowNode1" presStyleIdx="2" presStyleCnt="3">
        <dgm:presLayoutVars>
          <dgm:bulletEnabled val="1"/>
        </dgm:presLayoutVars>
      </dgm:prSet>
      <dgm:spPr/>
    </dgm:pt>
  </dgm:ptLst>
  <dgm:cxnLst>
    <dgm:cxn modelId="{A1FD1C1B-5CC9-A846-AEE0-7C1236EE2E5F}" srcId="{58A28869-FB69-2E44-9B9D-48AD75AA886F}" destId="{A21E9ADA-62D6-2D47-B435-8B8B165E3DBC}" srcOrd="0" destOrd="0" parTransId="{DC69E7EE-8327-A949-B77C-D01FB2DDE4A5}" sibTransId="{D7D93817-240B-6D4F-A078-DD5F2D5B02F4}"/>
    <dgm:cxn modelId="{8CE7435D-E255-A640-810F-89B68B79B12B}" type="presOf" srcId="{58A28869-FB69-2E44-9B9D-48AD75AA886F}" destId="{C8D93828-1EE9-9D48-BCFC-BED4B63059FC}" srcOrd="0" destOrd="0" presId="urn:microsoft.com/office/officeart/2005/8/layout/lProcess3"/>
    <dgm:cxn modelId="{28D9878E-8F18-6445-8093-087B48D738A2}" type="presOf" srcId="{C34DAE76-AE9C-994C-BA8C-70CBA430CDF9}" destId="{87FCAC44-D262-2944-AE95-4221B81E3792}" srcOrd="0" destOrd="0" presId="urn:microsoft.com/office/officeart/2005/8/layout/lProcess3"/>
    <dgm:cxn modelId="{379B3399-8DF2-354A-8C05-41E5958A220E}" type="presOf" srcId="{2838A9B9-4329-EA4F-91B4-B42E08024AEB}" destId="{A7EF12F2-8414-BE45-B969-36475A40C728}" srcOrd="0" destOrd="0" presId="urn:microsoft.com/office/officeart/2005/8/layout/lProcess3"/>
    <dgm:cxn modelId="{B3FED99A-199B-F040-978E-079AC0C35141}" type="presOf" srcId="{1A97B531-27BD-8A45-A5AF-1752825D6B56}" destId="{CB3A522F-625C-3E48-B4D3-45C87D958C87}" srcOrd="0" destOrd="0" presId="urn:microsoft.com/office/officeart/2005/8/layout/lProcess3"/>
    <dgm:cxn modelId="{71CE819E-0DD3-3848-9309-FE0B0FB30B75}" srcId="{9FF808D9-6850-9E42-A98E-2B842716E613}" destId="{F744D602-80EC-C149-937A-7DE419914FBB}" srcOrd="0" destOrd="0" parTransId="{21669D24-7098-CB44-B789-B135619FD612}" sibTransId="{4621683C-194C-934A-89DC-1C7A7D0BE08C}"/>
    <dgm:cxn modelId="{B8066EC1-9308-244C-B169-FA65AEA9EFCE}" type="presOf" srcId="{A21E9ADA-62D6-2D47-B435-8B8B165E3DBC}" destId="{FA84A6BB-79D9-1A47-AD31-EFB431A8EBD3}" srcOrd="0" destOrd="0" presId="urn:microsoft.com/office/officeart/2005/8/layout/lProcess3"/>
    <dgm:cxn modelId="{709A99C5-5F7B-894A-8734-3EA59C517964}" srcId="{C34DAE76-AE9C-994C-BA8C-70CBA430CDF9}" destId="{1A97B531-27BD-8A45-A5AF-1752825D6B56}" srcOrd="0" destOrd="0" parTransId="{FB9E4F65-6BCA-1B4E-8058-7162BBA360EE}" sibTransId="{02AECB22-B77C-CA40-9F1E-0F9349DD1E19}"/>
    <dgm:cxn modelId="{5774DCC6-3FDC-2049-A702-0FC8D1E97841}" type="presOf" srcId="{9FF808D9-6850-9E42-A98E-2B842716E613}" destId="{E9596B5D-C757-6B49-B73E-DA18F765478B}" srcOrd="0" destOrd="0" presId="urn:microsoft.com/office/officeart/2005/8/layout/lProcess3"/>
    <dgm:cxn modelId="{A1C304CA-31A5-BA4F-A9D4-27202CF8918E}" srcId="{2838A9B9-4329-EA4F-91B4-B42E08024AEB}" destId="{9FF808D9-6850-9E42-A98E-2B842716E613}" srcOrd="1" destOrd="0" parTransId="{CE0E23BE-571A-E746-9172-9D53E6D9494C}" sibTransId="{6A4DF127-A02F-CC47-98D8-D5BE197A51EB}"/>
    <dgm:cxn modelId="{7417ECD7-72EC-5246-923A-205BA2D26660}" srcId="{2838A9B9-4329-EA4F-91B4-B42E08024AEB}" destId="{58A28869-FB69-2E44-9B9D-48AD75AA886F}" srcOrd="0" destOrd="0" parTransId="{0623BD59-4EA0-8240-B7D8-1A4792606342}" sibTransId="{66077D15-B3C8-734E-84C8-B7667247464A}"/>
    <dgm:cxn modelId="{2F46DCDB-38D9-D447-8DF5-EF3DA516A78D}" type="presOf" srcId="{F744D602-80EC-C149-937A-7DE419914FBB}" destId="{F3E205BD-0EC8-AB4E-BE32-7D55762AB5E0}" srcOrd="0" destOrd="0" presId="urn:microsoft.com/office/officeart/2005/8/layout/lProcess3"/>
    <dgm:cxn modelId="{DF490EFE-5EB3-B546-83F7-F6D02367510C}" srcId="{2838A9B9-4329-EA4F-91B4-B42E08024AEB}" destId="{C34DAE76-AE9C-994C-BA8C-70CBA430CDF9}" srcOrd="2" destOrd="0" parTransId="{2D7C15E5-DCF7-814A-979B-9EBE1D27EE19}" sibTransId="{FF31E4E2-69F1-DF49-B6BA-F69489C5EAFE}"/>
    <dgm:cxn modelId="{D90AFAE3-8B1D-7A4B-806B-1D381987CEC8}" type="presParOf" srcId="{A7EF12F2-8414-BE45-B969-36475A40C728}" destId="{E56D7961-02D4-AC41-B6B1-5CCDB2172A20}" srcOrd="0" destOrd="0" presId="urn:microsoft.com/office/officeart/2005/8/layout/lProcess3"/>
    <dgm:cxn modelId="{9794A226-88DA-3D4C-AC79-A1044BC9BEEB}" type="presParOf" srcId="{E56D7961-02D4-AC41-B6B1-5CCDB2172A20}" destId="{C8D93828-1EE9-9D48-BCFC-BED4B63059FC}" srcOrd="0" destOrd="0" presId="urn:microsoft.com/office/officeart/2005/8/layout/lProcess3"/>
    <dgm:cxn modelId="{0639F06B-B477-B243-9232-C622BAD0C74E}" type="presParOf" srcId="{E56D7961-02D4-AC41-B6B1-5CCDB2172A20}" destId="{C87ABDD1-9565-1449-8AED-CB4BB7B85A04}" srcOrd="1" destOrd="0" presId="urn:microsoft.com/office/officeart/2005/8/layout/lProcess3"/>
    <dgm:cxn modelId="{136E4FB7-A8C7-F546-8298-F674BA2C1C28}" type="presParOf" srcId="{E56D7961-02D4-AC41-B6B1-5CCDB2172A20}" destId="{FA84A6BB-79D9-1A47-AD31-EFB431A8EBD3}" srcOrd="2" destOrd="0" presId="urn:microsoft.com/office/officeart/2005/8/layout/lProcess3"/>
    <dgm:cxn modelId="{6FF8D7B6-2268-DC4E-940F-6D928AF4E318}" type="presParOf" srcId="{A7EF12F2-8414-BE45-B969-36475A40C728}" destId="{B8F7A533-AE3B-D445-B640-8F410E19D3BC}" srcOrd="1" destOrd="0" presId="urn:microsoft.com/office/officeart/2005/8/layout/lProcess3"/>
    <dgm:cxn modelId="{81CFA5C7-5AD2-B842-9E07-39405FC64650}" type="presParOf" srcId="{A7EF12F2-8414-BE45-B969-36475A40C728}" destId="{5FC2251E-2D0A-844E-87A4-A166D1F91DD3}" srcOrd="2" destOrd="0" presId="urn:microsoft.com/office/officeart/2005/8/layout/lProcess3"/>
    <dgm:cxn modelId="{7240D58B-EA8B-6942-AE5A-CFD542859FC3}" type="presParOf" srcId="{5FC2251E-2D0A-844E-87A4-A166D1F91DD3}" destId="{E9596B5D-C757-6B49-B73E-DA18F765478B}" srcOrd="0" destOrd="0" presId="urn:microsoft.com/office/officeart/2005/8/layout/lProcess3"/>
    <dgm:cxn modelId="{A44E687C-C822-604A-8B06-5A5078C0B59E}" type="presParOf" srcId="{5FC2251E-2D0A-844E-87A4-A166D1F91DD3}" destId="{FEEB97BE-C6AB-C343-AC51-467EA2322678}" srcOrd="1" destOrd="0" presId="urn:microsoft.com/office/officeart/2005/8/layout/lProcess3"/>
    <dgm:cxn modelId="{6E5E2FEA-E6A9-3143-8D2F-76A5BBE179D9}" type="presParOf" srcId="{5FC2251E-2D0A-844E-87A4-A166D1F91DD3}" destId="{F3E205BD-0EC8-AB4E-BE32-7D55762AB5E0}" srcOrd="2" destOrd="0" presId="urn:microsoft.com/office/officeart/2005/8/layout/lProcess3"/>
    <dgm:cxn modelId="{333A0DED-B8B2-A243-B802-918132722FCC}" type="presParOf" srcId="{A7EF12F2-8414-BE45-B969-36475A40C728}" destId="{88836224-270F-AF4F-BF2E-F070EF48D612}" srcOrd="3" destOrd="0" presId="urn:microsoft.com/office/officeart/2005/8/layout/lProcess3"/>
    <dgm:cxn modelId="{7275D10E-2BD2-F84B-A3CC-639C51821E22}" type="presParOf" srcId="{A7EF12F2-8414-BE45-B969-36475A40C728}" destId="{50396D8A-EAC2-3C44-9A10-85A68D5422D2}" srcOrd="4" destOrd="0" presId="urn:microsoft.com/office/officeart/2005/8/layout/lProcess3"/>
    <dgm:cxn modelId="{A8347ACB-DB77-C04A-805F-216C7E630EDD}" type="presParOf" srcId="{50396D8A-EAC2-3C44-9A10-85A68D5422D2}" destId="{87FCAC44-D262-2944-AE95-4221B81E3792}" srcOrd="0" destOrd="0" presId="urn:microsoft.com/office/officeart/2005/8/layout/lProcess3"/>
    <dgm:cxn modelId="{505B754C-ABE6-9842-9645-B834CD992F16}" type="presParOf" srcId="{50396D8A-EAC2-3C44-9A10-85A68D5422D2}" destId="{004DF808-A500-3844-948C-5962F8FB251D}" srcOrd="1" destOrd="0" presId="urn:microsoft.com/office/officeart/2005/8/layout/lProcess3"/>
    <dgm:cxn modelId="{22B72A93-EB23-7D40-BDCB-92AA73331FCE}" type="presParOf" srcId="{50396D8A-EAC2-3C44-9A10-85A68D5422D2}" destId="{CB3A522F-625C-3E48-B4D3-45C87D958C87}"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B5E0F-B1CB-C74F-993B-37203BBAEB2F}">
      <dsp:nvSpPr>
        <dsp:cNvPr id="0" name=""/>
        <dsp:cNvSpPr/>
      </dsp:nvSpPr>
      <dsp:spPr>
        <a:xfrm>
          <a:off x="4468359" y="2215110"/>
          <a:ext cx="1578880" cy="15788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latin typeface="Abadi MT Condensed Light" panose="020B0306030101010103" pitchFamily="34" charset="77"/>
            </a:rPr>
            <a:t>Page du site Web de "Sécurité d'Abord"</a:t>
          </a:r>
        </a:p>
      </dsp:txBody>
      <dsp:txXfrm>
        <a:off x="4699581" y="2446332"/>
        <a:ext cx="1116436" cy="1116436"/>
      </dsp:txXfrm>
    </dsp:sp>
    <dsp:sp modelId="{F6A08CF7-35CB-3846-BF0A-63B8FDDDE525}">
      <dsp:nvSpPr>
        <dsp:cNvPr id="0" name=""/>
        <dsp:cNvSpPr/>
      </dsp:nvSpPr>
      <dsp:spPr>
        <a:xfrm rot="16200000">
          <a:off x="5089765" y="1639165"/>
          <a:ext cx="336069" cy="53681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dirty="0"/>
        </a:p>
      </dsp:txBody>
      <dsp:txXfrm>
        <a:off x="5140176" y="1796940"/>
        <a:ext cx="235248" cy="322091"/>
      </dsp:txXfrm>
    </dsp:sp>
    <dsp:sp modelId="{C897B386-83C8-BA40-B618-19E877F464EC}">
      <dsp:nvSpPr>
        <dsp:cNvPr id="0" name=""/>
        <dsp:cNvSpPr/>
      </dsp:nvSpPr>
      <dsp:spPr>
        <a:xfrm>
          <a:off x="4468359" y="2136"/>
          <a:ext cx="1578880" cy="15788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Respecter le cahier des charges du client</a:t>
          </a:r>
        </a:p>
      </dsp:txBody>
      <dsp:txXfrm>
        <a:off x="4699581" y="233358"/>
        <a:ext cx="1116436" cy="1116436"/>
      </dsp:txXfrm>
    </dsp:sp>
    <dsp:sp modelId="{DFE563BA-7E9F-E64F-AE6B-85AA7CBFC4DC}">
      <dsp:nvSpPr>
        <dsp:cNvPr id="0" name=""/>
        <dsp:cNvSpPr/>
      </dsp:nvSpPr>
      <dsp:spPr>
        <a:xfrm rot="1800000">
          <a:off x="6039773" y="3284628"/>
          <a:ext cx="336069" cy="53681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dirty="0"/>
        </a:p>
      </dsp:txBody>
      <dsp:txXfrm>
        <a:off x="6046527" y="3366787"/>
        <a:ext cx="235248" cy="322091"/>
      </dsp:txXfrm>
    </dsp:sp>
    <dsp:sp modelId="{F09D662A-0E45-CB4B-BC98-8A2F3F7C6E72}">
      <dsp:nvSpPr>
        <dsp:cNvPr id="0" name=""/>
        <dsp:cNvSpPr/>
      </dsp:nvSpPr>
      <dsp:spPr>
        <a:xfrm>
          <a:off x="6384850" y="3321596"/>
          <a:ext cx="1578880" cy="15788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 Optimiser le SEO et les performances de la page</a:t>
          </a:r>
        </a:p>
      </dsp:txBody>
      <dsp:txXfrm>
        <a:off x="6616072" y="3552818"/>
        <a:ext cx="1116436" cy="1116436"/>
      </dsp:txXfrm>
    </dsp:sp>
    <dsp:sp modelId="{12959982-3CEC-F74A-A768-C5D665573CF6}">
      <dsp:nvSpPr>
        <dsp:cNvPr id="0" name=""/>
        <dsp:cNvSpPr/>
      </dsp:nvSpPr>
      <dsp:spPr>
        <a:xfrm rot="9000000">
          <a:off x="4139756" y="3284628"/>
          <a:ext cx="336069" cy="536819"/>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FR" sz="1400" kern="1200" dirty="0"/>
        </a:p>
      </dsp:txBody>
      <dsp:txXfrm rot="10800000">
        <a:off x="4233823" y="3366787"/>
        <a:ext cx="235248" cy="322091"/>
      </dsp:txXfrm>
    </dsp:sp>
    <dsp:sp modelId="{14D8AF71-FDDD-F949-A016-656A01C76D95}">
      <dsp:nvSpPr>
        <dsp:cNvPr id="0" name=""/>
        <dsp:cNvSpPr/>
      </dsp:nvSpPr>
      <dsp:spPr>
        <a:xfrm>
          <a:off x="2551868" y="3321596"/>
          <a:ext cx="1578880" cy="157888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La page WEB soit responsive  pour différents support</a:t>
          </a:r>
        </a:p>
      </dsp:txBody>
      <dsp:txXfrm>
        <a:off x="2783090" y="3552818"/>
        <a:ext cx="1116436" cy="1116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93828-1EE9-9D48-BCFC-BED4B63059FC}">
      <dsp:nvSpPr>
        <dsp:cNvPr id="0" name=""/>
        <dsp:cNvSpPr/>
      </dsp:nvSpPr>
      <dsp:spPr>
        <a:xfrm>
          <a:off x="791811" y="23013"/>
          <a:ext cx="6554081" cy="132471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29845" rIns="0" bIns="29845" numCol="1" spcCol="1270" anchor="ctr" anchorCtr="0">
          <a:noAutofit/>
        </a:bodyPr>
        <a:lstStyle/>
        <a:p>
          <a:pPr marL="0" lvl="0" indent="0" algn="ctr" defTabSz="2089150">
            <a:lnSpc>
              <a:spcPct val="90000"/>
            </a:lnSpc>
            <a:spcBef>
              <a:spcPct val="0"/>
            </a:spcBef>
            <a:spcAft>
              <a:spcPct val="35000"/>
            </a:spcAft>
            <a:buNone/>
          </a:pPr>
          <a:r>
            <a:rPr lang="fr-FR" sz="4700" kern="1200" dirty="0">
              <a:latin typeface="Abadi MT Condensed Light" panose="020B0306030101010103" pitchFamily="34" charset="77"/>
            </a:rPr>
            <a:t>Langages de programmation</a:t>
          </a:r>
        </a:p>
      </dsp:txBody>
      <dsp:txXfrm>
        <a:off x="1454171" y="23013"/>
        <a:ext cx="5229362" cy="1324719"/>
      </dsp:txXfrm>
    </dsp:sp>
    <dsp:sp modelId="{FA84A6BB-79D9-1A47-AD31-EFB431A8EBD3}">
      <dsp:nvSpPr>
        <dsp:cNvPr id="0" name=""/>
        <dsp:cNvSpPr/>
      </dsp:nvSpPr>
      <dsp:spPr>
        <a:xfrm>
          <a:off x="6945177" y="115730"/>
          <a:ext cx="2748792" cy="109951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fr-FR" sz="3100" kern="1200" dirty="0"/>
            <a:t>HTML et CSS</a:t>
          </a:r>
        </a:p>
      </dsp:txBody>
      <dsp:txXfrm>
        <a:off x="7494935" y="115730"/>
        <a:ext cx="1649276" cy="1099516"/>
      </dsp:txXfrm>
    </dsp:sp>
    <dsp:sp modelId="{E9596B5D-C757-6B49-B73E-DA18F765478B}">
      <dsp:nvSpPr>
        <dsp:cNvPr id="0" name=""/>
        <dsp:cNvSpPr/>
      </dsp:nvSpPr>
      <dsp:spPr>
        <a:xfrm>
          <a:off x="821630" y="1513309"/>
          <a:ext cx="6474498" cy="132471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29845" rIns="0" bIns="29845" numCol="1" spcCol="1270" anchor="ctr" anchorCtr="0">
          <a:noAutofit/>
        </a:bodyPr>
        <a:lstStyle/>
        <a:p>
          <a:pPr marL="0" lvl="0" indent="0" algn="ctr" defTabSz="2089150">
            <a:lnSpc>
              <a:spcPct val="90000"/>
            </a:lnSpc>
            <a:spcBef>
              <a:spcPct val="0"/>
            </a:spcBef>
            <a:spcAft>
              <a:spcPct val="35000"/>
            </a:spcAft>
            <a:buNone/>
          </a:pPr>
          <a:r>
            <a:rPr lang="fr-FR" sz="4700" kern="1200" dirty="0">
              <a:latin typeface="Abadi MT Condensed Light" panose="020B0306030101010103" pitchFamily="34" charset="77"/>
            </a:rPr>
            <a:t>Framework pour le design</a:t>
          </a:r>
        </a:p>
      </dsp:txBody>
      <dsp:txXfrm>
        <a:off x="1483990" y="1513309"/>
        <a:ext cx="5149779" cy="1324719"/>
      </dsp:txXfrm>
    </dsp:sp>
    <dsp:sp modelId="{F3E205BD-0EC8-AB4E-BE32-7D55762AB5E0}">
      <dsp:nvSpPr>
        <dsp:cNvPr id="0" name=""/>
        <dsp:cNvSpPr/>
      </dsp:nvSpPr>
      <dsp:spPr>
        <a:xfrm>
          <a:off x="6865595" y="1625910"/>
          <a:ext cx="2748792" cy="109951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fr-FR" sz="3100" kern="1200" dirty="0"/>
            <a:t>Bootstrap</a:t>
          </a:r>
        </a:p>
      </dsp:txBody>
      <dsp:txXfrm>
        <a:off x="7415353" y="1625910"/>
        <a:ext cx="1649276" cy="1099516"/>
      </dsp:txXfrm>
    </dsp:sp>
    <dsp:sp modelId="{87FCAC44-D262-2944-AE95-4221B81E3792}">
      <dsp:nvSpPr>
        <dsp:cNvPr id="0" name=""/>
        <dsp:cNvSpPr/>
      </dsp:nvSpPr>
      <dsp:spPr>
        <a:xfrm>
          <a:off x="821630" y="3023489"/>
          <a:ext cx="6505563" cy="1324719"/>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690" tIns="29845" rIns="0" bIns="29845" numCol="1" spcCol="1270" anchor="ctr" anchorCtr="0">
          <a:noAutofit/>
        </a:bodyPr>
        <a:lstStyle/>
        <a:p>
          <a:pPr marL="0" lvl="0" indent="0" algn="ctr" defTabSz="2089150">
            <a:lnSpc>
              <a:spcPct val="90000"/>
            </a:lnSpc>
            <a:spcBef>
              <a:spcPct val="0"/>
            </a:spcBef>
            <a:spcAft>
              <a:spcPct val="35000"/>
            </a:spcAft>
            <a:buNone/>
          </a:pPr>
          <a:r>
            <a:rPr lang="fr-FR" sz="4700" kern="1200" dirty="0">
              <a:latin typeface="Abadi MT Condensed Light" panose="020B0306030101010103" pitchFamily="34" charset="77"/>
            </a:rPr>
            <a:t>Logiciel de création pour le site </a:t>
          </a:r>
        </a:p>
      </dsp:txBody>
      <dsp:txXfrm>
        <a:off x="1483990" y="3023489"/>
        <a:ext cx="5180844" cy="1324719"/>
      </dsp:txXfrm>
    </dsp:sp>
    <dsp:sp modelId="{CB3A522F-625C-3E48-B4D3-45C87D958C87}">
      <dsp:nvSpPr>
        <dsp:cNvPr id="0" name=""/>
        <dsp:cNvSpPr/>
      </dsp:nvSpPr>
      <dsp:spPr>
        <a:xfrm>
          <a:off x="6896659" y="3136090"/>
          <a:ext cx="2748792" cy="1099516"/>
        </a:xfrm>
        <a:prstGeom prst="chevron">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370" tIns="19685" rIns="0" bIns="19685" numCol="1" spcCol="1270" anchor="ctr" anchorCtr="0">
          <a:noAutofit/>
        </a:bodyPr>
        <a:lstStyle/>
        <a:p>
          <a:pPr marL="0" lvl="0" indent="0" algn="ctr" defTabSz="1377950">
            <a:lnSpc>
              <a:spcPct val="90000"/>
            </a:lnSpc>
            <a:spcBef>
              <a:spcPct val="0"/>
            </a:spcBef>
            <a:spcAft>
              <a:spcPct val="35000"/>
            </a:spcAft>
            <a:buNone/>
          </a:pPr>
          <a:r>
            <a:rPr lang="fr-FR" sz="3100" kern="1200" dirty="0"/>
            <a:t>VSCode</a:t>
          </a:r>
        </a:p>
      </dsp:txBody>
      <dsp:txXfrm>
        <a:off x="7446417" y="3136090"/>
        <a:ext cx="1649276" cy="109951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CB8E8-1912-3E48-94B7-D03D1A4248DB}" type="datetimeFigureOut">
              <a:rPr lang="fr-FR" smtClean="0"/>
              <a:t>08/01/2024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61532-E97E-D54A-A809-55ED3D8D90AA}" type="slidenum">
              <a:rPr lang="fr-FR" smtClean="0"/>
              <a:t>‹N°›</a:t>
            </a:fld>
            <a:endParaRPr lang="fr-FR" dirty="0"/>
          </a:p>
        </p:txBody>
      </p:sp>
    </p:spTree>
    <p:extLst>
      <p:ext uri="{BB962C8B-B14F-4D97-AF65-F5344CB8AC3E}">
        <p14:creationId xmlns:p14="http://schemas.microsoft.com/office/powerpoint/2010/main" val="622454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2</a:t>
            </a:fld>
            <a:endParaRPr lang="fr-FR" dirty="0"/>
          </a:p>
        </p:txBody>
      </p:sp>
    </p:spTree>
    <p:extLst>
      <p:ext uri="{BB962C8B-B14F-4D97-AF65-F5344CB8AC3E}">
        <p14:creationId xmlns:p14="http://schemas.microsoft.com/office/powerpoint/2010/main" val="1970845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9</a:t>
            </a:fld>
            <a:endParaRPr lang="fr-FR" dirty="0"/>
          </a:p>
        </p:txBody>
      </p:sp>
    </p:spTree>
    <p:extLst>
      <p:ext uri="{BB962C8B-B14F-4D97-AF65-F5344CB8AC3E}">
        <p14:creationId xmlns:p14="http://schemas.microsoft.com/office/powerpoint/2010/main" val="373749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14</a:t>
            </a:fld>
            <a:endParaRPr lang="fr-FR" dirty="0"/>
          </a:p>
        </p:txBody>
      </p:sp>
    </p:spTree>
    <p:extLst>
      <p:ext uri="{BB962C8B-B14F-4D97-AF65-F5344CB8AC3E}">
        <p14:creationId xmlns:p14="http://schemas.microsoft.com/office/powerpoint/2010/main" val="411551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15</a:t>
            </a:fld>
            <a:endParaRPr lang="fr-FR" dirty="0"/>
          </a:p>
        </p:txBody>
      </p:sp>
    </p:spTree>
    <p:extLst>
      <p:ext uri="{BB962C8B-B14F-4D97-AF65-F5344CB8AC3E}">
        <p14:creationId xmlns:p14="http://schemas.microsoft.com/office/powerpoint/2010/main" val="349587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17</a:t>
            </a:fld>
            <a:endParaRPr lang="fr-FR" dirty="0"/>
          </a:p>
        </p:txBody>
      </p:sp>
    </p:spTree>
    <p:extLst>
      <p:ext uri="{BB962C8B-B14F-4D97-AF65-F5344CB8AC3E}">
        <p14:creationId xmlns:p14="http://schemas.microsoft.com/office/powerpoint/2010/main" val="438132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18</a:t>
            </a:fld>
            <a:endParaRPr lang="fr-FR" dirty="0"/>
          </a:p>
        </p:txBody>
      </p:sp>
    </p:spTree>
    <p:extLst>
      <p:ext uri="{BB962C8B-B14F-4D97-AF65-F5344CB8AC3E}">
        <p14:creationId xmlns:p14="http://schemas.microsoft.com/office/powerpoint/2010/main" val="106747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9861532-E97E-D54A-A809-55ED3D8D90AA}" type="slidenum">
              <a:rPr lang="fr-FR" smtClean="0"/>
              <a:t>19</a:t>
            </a:fld>
            <a:endParaRPr lang="fr-FR" dirty="0"/>
          </a:p>
        </p:txBody>
      </p:sp>
    </p:spTree>
    <p:extLst>
      <p:ext uri="{BB962C8B-B14F-4D97-AF65-F5344CB8AC3E}">
        <p14:creationId xmlns:p14="http://schemas.microsoft.com/office/powerpoint/2010/main" val="289933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88374A-120F-CFC6-FDB6-E3D01BB2391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24BF5C3-6E18-6848-CC07-F64F8B470B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34B16B9-61F1-3603-CD32-F481D6786DC6}"/>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F2E33F7E-E0B0-CFD2-C6ED-70EF7CBF757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59965BB-35CB-EDB9-EA6D-DEB9C98F5DDB}"/>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91469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2996A8-C2D3-5D11-BFDA-E1CAD3DC71B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7EB8FA4-89A2-39CB-C057-F94690B93A2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E7B256-317E-1CC3-36B3-98051C6B6080}"/>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6A6DAF34-8FFF-3AE9-8F04-37172F6C0BBA}"/>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D171D64F-0084-0BDE-EAFE-FD933AD2C1E0}"/>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4244883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71B161A-8454-2F1F-16BD-09619F9F45B5}"/>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7BB085A-7D50-CA9B-E365-FDEBB936BA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3DB9F6C-C18E-5572-D631-80A02951A08C}"/>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85B26422-5C9C-DE93-DBD3-A94271A9AA4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47B3454A-2008-30A6-AE4C-F96A35CD0E42}"/>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2704794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78AFA9-14CA-7483-E543-F7004F30C56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F5E358-3B72-2DFD-4E5F-320CD6CA198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501EFF2-31D2-B147-3CB7-1AD291F1D656}"/>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DA25EB4A-2CAD-20B4-6408-1EA4C1967934}"/>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6695976C-CD58-647F-48E1-E751B7FD0BC8}"/>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1612375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4CD343-B33A-2AB4-2E2D-821370F153C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5488147-FA70-2F69-10B1-33D5BB6471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7B62628-20EA-C928-AA5F-2BEE8954B51C}"/>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C39E1E80-B187-3823-3A51-2815A36A398D}"/>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8D3547F3-DB72-6935-5712-00EF653E9633}"/>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2290699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8B59D3-D0D2-810B-B57D-4D9B23725D0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893B8EB-501E-FB8F-3403-29A9879A8DCD}"/>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630C8A2-8E52-27B2-3EAE-B5B6E77A9AF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702E1A6-B5EF-F45C-055B-18156572586D}"/>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6" name="Espace réservé du pied de page 5">
            <a:extLst>
              <a:ext uri="{FF2B5EF4-FFF2-40B4-BE49-F238E27FC236}">
                <a16:creationId xmlns:a16="http://schemas.microsoft.com/office/drawing/2014/main" id="{1368B152-7E08-FB1A-AB85-C132AD53E803}"/>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8CD0371-AD26-0E90-653F-EBF952E996E3}"/>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196878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427DAF-050D-C2E0-3C07-4474B7A1878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69CEB27-810C-FBB5-9C8A-CE475E204B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378F2FA-8D1C-9966-3506-61550C1EFDE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3AC2BB3-DA62-E480-425B-D77AA849DC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C626E56-3ECF-668E-25FA-4BD8FD37DF5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5924B94-90DA-3746-C696-57B35FB69FE3}"/>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8" name="Espace réservé du pied de page 7">
            <a:extLst>
              <a:ext uri="{FF2B5EF4-FFF2-40B4-BE49-F238E27FC236}">
                <a16:creationId xmlns:a16="http://schemas.microsoft.com/office/drawing/2014/main" id="{00ECED6F-5BC7-EACF-7B8F-39EA64294D92}"/>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06283A48-9E32-E0D8-FD9F-8C1F230BDEF0}"/>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4229195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1AB1A0-C2C2-2A1F-4AE6-93C55111F89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81A3760-AA17-3DA2-9599-94FAB09F9431}"/>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4" name="Espace réservé du pied de page 3">
            <a:extLst>
              <a:ext uri="{FF2B5EF4-FFF2-40B4-BE49-F238E27FC236}">
                <a16:creationId xmlns:a16="http://schemas.microsoft.com/office/drawing/2014/main" id="{CAC35A40-559E-34E7-55E9-4277D1D5ED91}"/>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A0E37FA3-23F0-7C49-8426-4915C6490821}"/>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411289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26FF794-555D-9B54-C781-6BED9986AA82}"/>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3" name="Espace réservé du pied de page 2">
            <a:extLst>
              <a:ext uri="{FF2B5EF4-FFF2-40B4-BE49-F238E27FC236}">
                <a16:creationId xmlns:a16="http://schemas.microsoft.com/office/drawing/2014/main" id="{728CB2C5-982D-8E6F-FFE6-397E4CC5481D}"/>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365AD26-E6B8-1479-3FA3-20D275C757D4}"/>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3547182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FBA52-DF5E-4D83-30DB-83338ACEDF5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45395EF-0743-03CE-4D61-FE6D1C86E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FEB139C-767E-EC21-6752-95942D357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1383B42-A4BA-F9A3-61F8-C9E0EA984440}"/>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6" name="Espace réservé du pied de page 5">
            <a:extLst>
              <a:ext uri="{FF2B5EF4-FFF2-40B4-BE49-F238E27FC236}">
                <a16:creationId xmlns:a16="http://schemas.microsoft.com/office/drawing/2014/main" id="{BE9ABF17-4B66-B2AF-2DFD-8A77AFAB338F}"/>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069DC7F4-16E9-79BD-3FD3-4C5621F993D2}"/>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491179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C89DF0-32F3-CD96-B852-EF0125CD9B9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4DB5EA6-980C-3C68-859C-DA67E9B26D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E36F1D0C-A951-FCF0-A875-19C9502455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16084C6-1E9E-3209-5342-3BE121EFA06E}"/>
              </a:ext>
            </a:extLst>
          </p:cNvPr>
          <p:cNvSpPr>
            <a:spLocks noGrp="1"/>
          </p:cNvSpPr>
          <p:nvPr>
            <p:ph type="dt" sz="half" idx="10"/>
          </p:nvPr>
        </p:nvSpPr>
        <p:spPr/>
        <p:txBody>
          <a:bodyPr/>
          <a:lstStyle/>
          <a:p>
            <a:fld id="{FA35A820-F4CF-9147-B72A-3ACA0BBC877B}" type="datetimeFigureOut">
              <a:rPr lang="fr-FR" smtClean="0"/>
              <a:t>08/01/2024</a:t>
            </a:fld>
            <a:endParaRPr lang="fr-FR" dirty="0"/>
          </a:p>
        </p:txBody>
      </p:sp>
      <p:sp>
        <p:nvSpPr>
          <p:cNvPr id="6" name="Espace réservé du pied de page 5">
            <a:extLst>
              <a:ext uri="{FF2B5EF4-FFF2-40B4-BE49-F238E27FC236}">
                <a16:creationId xmlns:a16="http://schemas.microsoft.com/office/drawing/2014/main" id="{7A9FAF86-59DF-B35E-57CC-F9109A02E3B3}"/>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B941D662-ADD5-EFA5-7C4E-73DE85E25417}"/>
              </a:ext>
            </a:extLst>
          </p:cNvPr>
          <p:cNvSpPr>
            <a:spLocks noGrp="1"/>
          </p:cNvSpPr>
          <p:nvPr>
            <p:ph type="sldNum" sz="quarter" idx="12"/>
          </p:nvPr>
        </p:nvSpPr>
        <p:spPr/>
        <p:txBody>
          <a:bodyPr/>
          <a:lstStyle/>
          <a:p>
            <a:fld id="{2E40A9DC-1882-A342-954C-068E94B0409C}" type="slidenum">
              <a:rPr lang="fr-FR" smtClean="0"/>
              <a:t>‹N°›</a:t>
            </a:fld>
            <a:endParaRPr lang="fr-FR" dirty="0"/>
          </a:p>
        </p:txBody>
      </p:sp>
    </p:spTree>
    <p:extLst>
      <p:ext uri="{BB962C8B-B14F-4D97-AF65-F5344CB8AC3E}">
        <p14:creationId xmlns:p14="http://schemas.microsoft.com/office/powerpoint/2010/main" val="2743549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6D6C114-887E-6863-1BFA-D2384FF04F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2539828-CEDC-C596-DF16-1187B4E54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0F46D61-35C6-4C3D-6AEE-4B89B036B5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5A820-F4CF-9147-B72A-3ACA0BBC877B}" type="datetimeFigureOut">
              <a:rPr lang="fr-FR" smtClean="0"/>
              <a:t>08/01/2024</a:t>
            </a:fld>
            <a:endParaRPr lang="fr-FR" dirty="0"/>
          </a:p>
        </p:txBody>
      </p:sp>
      <p:sp>
        <p:nvSpPr>
          <p:cNvPr id="5" name="Espace réservé du pied de page 4">
            <a:extLst>
              <a:ext uri="{FF2B5EF4-FFF2-40B4-BE49-F238E27FC236}">
                <a16:creationId xmlns:a16="http://schemas.microsoft.com/office/drawing/2014/main" id="{7203435D-FB81-6144-ECB8-6825EE462A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825347C4-13E4-F8D1-438C-0E7FBCC738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40A9DC-1882-A342-954C-068E94B0409C}" type="slidenum">
              <a:rPr lang="fr-FR" smtClean="0"/>
              <a:t>‹N°›</a:t>
            </a:fld>
            <a:endParaRPr lang="fr-FR" dirty="0"/>
          </a:p>
        </p:txBody>
      </p:sp>
    </p:spTree>
    <p:extLst>
      <p:ext uri="{BB962C8B-B14F-4D97-AF65-F5344CB8AC3E}">
        <p14:creationId xmlns:p14="http://schemas.microsoft.com/office/powerpoint/2010/main" val="171918877"/>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547F06-83A2-F82A-B038-7EF1537CE2C7}"/>
              </a:ext>
            </a:extLst>
          </p:cNvPr>
          <p:cNvSpPr>
            <a:spLocks noGrp="1"/>
          </p:cNvSpPr>
          <p:nvPr>
            <p:ph type="ctrTitle"/>
          </p:nvPr>
        </p:nvSpPr>
        <p:spPr>
          <a:xfrm>
            <a:off x="6177170" y="1424762"/>
            <a:ext cx="4157867" cy="1337444"/>
          </a:xfrm>
        </p:spPr>
        <p:txBody>
          <a:bodyPr>
            <a:normAutofit/>
          </a:bodyPr>
          <a:lstStyle/>
          <a:p>
            <a:r>
              <a:rPr lang="fr-FR" sz="3600" b="1" i="1" dirty="0">
                <a:latin typeface="Abadi MT Condensed Light" panose="020B0306030101010103" pitchFamily="34" charset="77"/>
              </a:rPr>
              <a:t>Projet de conception de la page WEB pour</a:t>
            </a:r>
          </a:p>
        </p:txBody>
      </p:sp>
      <p:sp>
        <p:nvSpPr>
          <p:cNvPr id="13" name="Délai  12">
            <a:extLst>
              <a:ext uri="{FF2B5EF4-FFF2-40B4-BE49-F238E27FC236}">
                <a16:creationId xmlns:a16="http://schemas.microsoft.com/office/drawing/2014/main" id="{EFE53DDE-4DE2-F31A-3574-970DE3155F0A}"/>
              </a:ext>
            </a:extLst>
          </p:cNvPr>
          <p:cNvSpPr/>
          <p:nvPr/>
        </p:nvSpPr>
        <p:spPr>
          <a:xfrm>
            <a:off x="0" y="0"/>
            <a:ext cx="4401879" cy="6858000"/>
          </a:xfrm>
          <a:prstGeom prst="flowChartDelay">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6" name="Titre 1">
            <a:extLst>
              <a:ext uri="{FF2B5EF4-FFF2-40B4-BE49-F238E27FC236}">
                <a16:creationId xmlns:a16="http://schemas.microsoft.com/office/drawing/2014/main" id="{90433607-23EE-54B5-09A2-B47AF1C1D923}"/>
              </a:ext>
            </a:extLst>
          </p:cNvPr>
          <p:cNvSpPr txBox="1">
            <a:spLocks/>
          </p:cNvSpPr>
          <p:nvPr/>
        </p:nvSpPr>
        <p:spPr>
          <a:xfrm>
            <a:off x="6096000" y="49697"/>
            <a:ext cx="4320209" cy="90351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 </a:t>
            </a:r>
          </a:p>
        </p:txBody>
      </p:sp>
      <p:pic>
        <p:nvPicPr>
          <p:cNvPr id="29" name="Image 28">
            <a:extLst>
              <a:ext uri="{FF2B5EF4-FFF2-40B4-BE49-F238E27FC236}">
                <a16:creationId xmlns:a16="http://schemas.microsoft.com/office/drawing/2014/main" id="{BB336D50-68FE-CFE4-A804-DC87C9751BAD}"/>
              </a:ext>
            </a:extLst>
          </p:cNvPr>
          <p:cNvPicPr>
            <a:picLocks noChangeAspect="1"/>
          </p:cNvPicPr>
          <p:nvPr/>
        </p:nvPicPr>
        <p:blipFill>
          <a:blip r:embed="rId3"/>
          <a:stretch>
            <a:fillRect/>
          </a:stretch>
        </p:blipFill>
        <p:spPr>
          <a:xfrm>
            <a:off x="5890589" y="3233757"/>
            <a:ext cx="4731027" cy="1212570"/>
          </a:xfrm>
          <a:prstGeom prst="rect">
            <a:avLst/>
          </a:prstGeom>
        </p:spPr>
      </p:pic>
      <p:sp>
        <p:nvSpPr>
          <p:cNvPr id="3" name="ZoneTexte 2">
            <a:extLst>
              <a:ext uri="{FF2B5EF4-FFF2-40B4-BE49-F238E27FC236}">
                <a16:creationId xmlns:a16="http://schemas.microsoft.com/office/drawing/2014/main" id="{9DACA9A2-9F2F-9C23-CAD5-9C9448C4A9EB}"/>
              </a:ext>
            </a:extLst>
          </p:cNvPr>
          <p:cNvSpPr txBox="1"/>
          <p:nvPr/>
        </p:nvSpPr>
        <p:spPr>
          <a:xfrm>
            <a:off x="11322321" y="6508377"/>
            <a:ext cx="869679" cy="246221"/>
          </a:xfrm>
          <a:prstGeom prst="rect">
            <a:avLst/>
          </a:prstGeom>
          <a:noFill/>
        </p:spPr>
        <p:txBody>
          <a:bodyPr wrap="square" rtlCol="0">
            <a:spAutoFit/>
          </a:bodyPr>
          <a:lstStyle/>
          <a:p>
            <a:r>
              <a:rPr lang="fr-FR" sz="1000" dirty="0"/>
              <a:t>Page 1</a:t>
            </a:r>
          </a:p>
        </p:txBody>
      </p:sp>
    </p:spTree>
    <p:extLst>
      <p:ext uri="{BB962C8B-B14F-4D97-AF65-F5344CB8AC3E}">
        <p14:creationId xmlns:p14="http://schemas.microsoft.com/office/powerpoint/2010/main" val="1956430567"/>
      </p:ext>
    </p:extLst>
  </p:cSld>
  <p:clrMapOvr>
    <a:masterClrMapping/>
  </p:clrMapOvr>
  <mc:AlternateContent xmlns:mc="http://schemas.openxmlformats.org/markup-compatibility/2006">
    <mc:Choice xmlns:p14="http://schemas.microsoft.com/office/powerpoint/2010/main" Requires="p14">
      <p:transition spd="slow" p14:dur="2000" advTm="31507"/>
    </mc:Choice>
    <mc:Fallback>
      <p:transition spd="slow" advTm="315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838200" y="355571"/>
            <a:ext cx="10515600" cy="1371629"/>
          </a:xfrm>
        </p:spPr>
        <p:txBody>
          <a:bodyPr>
            <a:normAutofit/>
          </a:bodyPr>
          <a:lstStyle/>
          <a:p>
            <a:pPr marL="0" indent="0" algn="l">
              <a:buNone/>
            </a:pPr>
            <a:r>
              <a:rPr lang="fr-FR" dirty="0">
                <a:latin typeface="Abadi MT Condensed Light" panose="020B0306030101010103" pitchFamily="34" charset="77"/>
              </a:rPr>
              <a:t>	</a:t>
            </a:r>
            <a:r>
              <a:rPr lang="fr-FR" sz="2000" dirty="0">
                <a:latin typeface="Abadi MT Condensed Light" panose="020B0306030101010103" pitchFamily="34" charset="77"/>
              </a:rPr>
              <a:t>Nous avons utilisé se framework pour une partie de la création des différentes sections que comporte la page web. Comme montrer, ci-dessous, nous avons introduit du Bootstrap pour mettre en place dans la balise « header », à l’aide des balises « section » et « nav » qui nous ont servis à dissocier les différentes parties, pour mettre en place, entres-autres, l’entête du site.</a:t>
            </a:r>
          </a:p>
          <a:p>
            <a:pPr marL="0" indent="0" algn="l">
              <a:buNone/>
            </a:pPr>
            <a:endParaRPr lang="fr-FR" b="0" i="0" u="none" strike="noStrike" dirty="0">
              <a:solidFill>
                <a:srgbClr val="36344D"/>
              </a:solidFill>
              <a:effectLst/>
              <a:latin typeface="Abadi MT Condensed Light" panose="020B0306030101010103" pitchFamily="34" charset="77"/>
            </a:endParaRPr>
          </a:p>
          <a:p>
            <a:pPr marL="0" indent="0" algn="l">
              <a:buNone/>
            </a:pPr>
            <a:endParaRPr lang="fr-FR" b="0" i="0" u="none" strike="noStrike" dirty="0">
              <a:solidFill>
                <a:srgbClr val="36344D"/>
              </a:solidFill>
              <a:effectLst/>
              <a:latin typeface="Abadi MT Condensed Light" panose="020B0306030101010103" pitchFamily="34" charset="77"/>
            </a:endParaRPr>
          </a:p>
          <a:p>
            <a:pPr marL="457200" lvl="1" indent="0">
              <a:buNone/>
            </a:pPr>
            <a:endParaRPr lang="fr-FR" dirty="0">
              <a:latin typeface="Abadi MT Condensed Light" panose="020B0306030101010103" pitchFamily="34" charset="77"/>
            </a:endParaRPr>
          </a:p>
        </p:txBody>
      </p:sp>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10</a:t>
            </a:r>
          </a:p>
        </p:txBody>
      </p:sp>
      <p:sp>
        <p:nvSpPr>
          <p:cNvPr id="7" name="ZoneTexte 6">
            <a:extLst>
              <a:ext uri="{FF2B5EF4-FFF2-40B4-BE49-F238E27FC236}">
                <a16:creationId xmlns:a16="http://schemas.microsoft.com/office/drawing/2014/main" id="{913B57E2-B8F7-6D43-EA45-E68C89229CFC}"/>
              </a:ext>
            </a:extLst>
          </p:cNvPr>
          <p:cNvSpPr txBox="1"/>
          <p:nvPr/>
        </p:nvSpPr>
        <p:spPr>
          <a:xfrm>
            <a:off x="838200" y="1718131"/>
            <a:ext cx="5257800" cy="5139869"/>
          </a:xfrm>
          <a:prstGeom prst="rect">
            <a:avLst/>
          </a:prstGeom>
          <a:noFill/>
        </p:spPr>
        <p:txBody>
          <a:bodyPr wrap="square" rtlCol="0">
            <a:spAutoFit/>
          </a:bodyPr>
          <a:lstStyle/>
          <a:p>
            <a:r>
              <a:rPr lang="fr-FR" sz="800" b="0" dirty="0">
                <a:solidFill>
                  <a:srgbClr val="57A64A"/>
                </a:solidFill>
                <a:effectLst/>
                <a:latin typeface="Menlo" panose="020B0609030804020204" pitchFamily="49" charset="0"/>
              </a:rPr>
              <a:t>&lt;!--Première navbar--&gt;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section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d-flex justify-content-center justify-content-lg-between border-bottom</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me-5 d-none d-lg-block my-1</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mx-5</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Horaires d'ouvertures 8h00 - 21h00</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DADADA"/>
                </a:solidFill>
                <a:effectLst/>
                <a:latin typeface="Menlo" panose="020B0609030804020204" pitchFamily="49" charset="0"/>
              </a:rPr>
              <a:t>Suivez-nous</a:t>
            </a: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a</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href</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mx-2 text-reset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fab fa-facebook-f</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a</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a</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href</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text-reset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fab fa-twitter</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a</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a</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href</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text-reset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fa-brands fa-linkedin-in</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a</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a</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href</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text-reset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fab fa-instagram</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a</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a</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href</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text-reset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fa-brands fa-youtube</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i</a:t>
            </a:r>
            <a:r>
              <a:rPr lang="fr-FR" sz="800" b="0" dirty="0">
                <a:solidFill>
                  <a:srgbClr val="808080"/>
                </a:solidFill>
                <a:effectLst/>
                <a:latin typeface="Menlo" panose="020B0609030804020204" pitchFamily="49" charset="0"/>
              </a:rPr>
              <a:t>&gt;&lt;/</a:t>
            </a:r>
            <a:r>
              <a:rPr lang="fr-FR" sz="800" b="0" dirty="0">
                <a:solidFill>
                  <a:srgbClr val="569CD6"/>
                </a:solidFill>
                <a:effectLst/>
                <a:latin typeface="Menlo" panose="020B0609030804020204" pitchFamily="49" charset="0"/>
              </a:rPr>
              <a:t>a</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section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57A64A"/>
                </a:solidFill>
                <a:effectLst/>
                <a:latin typeface="Menlo" panose="020B0609030804020204" pitchFamily="49" charset="0"/>
              </a:rPr>
              <a:t>&lt;!--Navbar secondaire avec logo--&gt;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section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id</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contact</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contact</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nav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logo</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lien</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img</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securite</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src</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/assets/img/logo.webp</a:t>
            </a:r>
            <a:r>
              <a:rPr lang="fr-FR" sz="800" b="0" dirty="0">
                <a:solidFill>
                  <a:srgbClr val="E8C9BB"/>
                </a:solidFill>
                <a:effectLst/>
                <a:latin typeface="Menlo" panose="020B0609030804020204" pitchFamily="49" charset="0"/>
              </a:rPr>
              <a:t>"</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alt</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logo</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info</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precision</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text-uppercase text-center</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Notre bureau </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br</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 coordonnee</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123 rue, New York, États-Unis</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precision</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text-uppercase text-center</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Envoyez-nous un email </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br</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coordonnee</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info@exemple.com</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precision_1</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text-uppercase text-center</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Appelez-nous </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br</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DADADA"/>
                </a:solidFill>
                <a:effectLst/>
                <a:latin typeface="Menlo" panose="020B0609030804020204" pitchFamily="49" charset="0"/>
              </a:rPr>
              <a:t> </a:t>
            </a:r>
            <a:r>
              <a:rPr lang="fr-FR" sz="800" b="0" dirty="0">
                <a:solidFill>
                  <a:srgbClr val="9CDCFE"/>
                </a:solidFill>
                <a:effectLst/>
                <a:latin typeface="Menlo" panose="020B0609030804020204" pitchFamily="49" charset="0"/>
              </a:rPr>
              <a:t>class</a:t>
            </a:r>
            <a:r>
              <a:rPr lang="fr-FR" sz="800" b="0" dirty="0">
                <a:solidFill>
                  <a:srgbClr val="B4B4B4"/>
                </a:solidFill>
                <a:effectLst/>
                <a:latin typeface="Menlo" panose="020B0609030804020204" pitchFamily="49" charset="0"/>
              </a:rPr>
              <a:t>=</a:t>
            </a:r>
            <a:r>
              <a:rPr lang="fr-FR" sz="800" b="0" dirty="0">
                <a:solidFill>
                  <a:srgbClr val="E8C9BB"/>
                </a:solidFill>
                <a:effectLst/>
                <a:latin typeface="Menlo" panose="020B0609030804020204" pitchFamily="49" charset="0"/>
              </a:rPr>
              <a:t>"</a:t>
            </a:r>
            <a:r>
              <a:rPr lang="fr-FR" sz="800" b="0" dirty="0">
                <a:solidFill>
                  <a:srgbClr val="CE9178"/>
                </a:solidFill>
                <a:effectLst/>
                <a:latin typeface="Menlo" panose="020B0609030804020204" pitchFamily="49" charset="0"/>
              </a:rPr>
              <a:t> coordonnee</a:t>
            </a:r>
            <a:r>
              <a:rPr lang="fr-FR" sz="800" b="0" dirty="0">
                <a:solidFill>
                  <a:srgbClr val="E8C9BB"/>
                </a:solidFill>
                <a:effectLst/>
                <a:latin typeface="Menlo" panose="020B0609030804020204" pitchFamily="49" charset="0"/>
              </a:rPr>
              <a:t>"</a:t>
            </a:r>
            <a:r>
              <a:rPr lang="fr-FR" sz="800" b="0" dirty="0">
                <a:solidFill>
                  <a:srgbClr val="808080"/>
                </a:solidFill>
                <a:effectLst/>
                <a:latin typeface="Menlo" panose="020B0609030804020204" pitchFamily="49" charset="0"/>
              </a:rPr>
              <a:t>&gt;</a:t>
            </a:r>
            <a:r>
              <a:rPr lang="fr-FR" sz="800" b="0" dirty="0">
                <a:solidFill>
                  <a:srgbClr val="DADADA"/>
                </a:solidFill>
                <a:effectLst/>
                <a:latin typeface="Menlo" panose="020B0609030804020204" pitchFamily="49" charset="0"/>
              </a:rPr>
              <a:t>+012 345 6789</a:t>
            </a:r>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span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p</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div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nav</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r>
              <a:rPr lang="fr-FR" sz="800" b="0" dirty="0">
                <a:solidFill>
                  <a:srgbClr val="808080"/>
                </a:solidFill>
                <a:effectLst/>
                <a:latin typeface="Menlo" panose="020B0609030804020204" pitchFamily="49" charset="0"/>
              </a:rPr>
              <a:t>&lt;/</a:t>
            </a:r>
            <a:r>
              <a:rPr lang="fr-FR" sz="800" b="0" dirty="0">
                <a:solidFill>
                  <a:srgbClr val="569CD6"/>
                </a:solidFill>
                <a:effectLst/>
                <a:latin typeface="Menlo" panose="020B0609030804020204" pitchFamily="49" charset="0"/>
              </a:rPr>
              <a:t>section</a:t>
            </a:r>
            <a:r>
              <a:rPr lang="fr-FR" sz="800" b="0" dirty="0">
                <a:solidFill>
                  <a:srgbClr val="808080"/>
                </a:solidFill>
                <a:effectLst/>
                <a:latin typeface="Menlo" panose="020B0609030804020204" pitchFamily="49" charset="0"/>
              </a:rPr>
              <a:t>&gt;</a:t>
            </a:r>
            <a:endParaRPr lang="fr-FR" sz="800" b="0" dirty="0">
              <a:solidFill>
                <a:srgbClr val="DADADA"/>
              </a:solidFill>
              <a:effectLst/>
              <a:latin typeface="Menlo" panose="020B0609030804020204" pitchFamily="49" charset="0"/>
            </a:endParaRPr>
          </a:p>
          <a:p>
            <a:endParaRPr lang="fr-FR" sz="800" dirty="0"/>
          </a:p>
        </p:txBody>
      </p:sp>
      <p:pic>
        <p:nvPicPr>
          <p:cNvPr id="9" name="Image 8">
            <a:extLst>
              <a:ext uri="{FF2B5EF4-FFF2-40B4-BE49-F238E27FC236}">
                <a16:creationId xmlns:a16="http://schemas.microsoft.com/office/drawing/2014/main" id="{B249F45B-BBD6-6DFC-A2B7-7B30F281541C}"/>
              </a:ext>
            </a:extLst>
          </p:cNvPr>
          <p:cNvPicPr>
            <a:picLocks noChangeAspect="1"/>
          </p:cNvPicPr>
          <p:nvPr/>
        </p:nvPicPr>
        <p:blipFill>
          <a:blip r:embed="rId2"/>
          <a:stretch>
            <a:fillRect/>
          </a:stretch>
        </p:blipFill>
        <p:spPr>
          <a:xfrm>
            <a:off x="5120640" y="4105385"/>
            <a:ext cx="6636520" cy="775413"/>
          </a:xfrm>
          <a:prstGeom prst="rect">
            <a:avLst/>
          </a:prstGeom>
        </p:spPr>
      </p:pic>
      <p:sp>
        <p:nvSpPr>
          <p:cNvPr id="10" name="Rectangle avec flèche vers le bas 9">
            <a:extLst>
              <a:ext uri="{FF2B5EF4-FFF2-40B4-BE49-F238E27FC236}">
                <a16:creationId xmlns:a16="http://schemas.microsoft.com/office/drawing/2014/main" id="{DCBAC5CF-7010-D557-20EE-5C1E50B3C6CA}"/>
              </a:ext>
            </a:extLst>
          </p:cNvPr>
          <p:cNvSpPr/>
          <p:nvPr/>
        </p:nvSpPr>
        <p:spPr>
          <a:xfrm>
            <a:off x="5919220" y="2336800"/>
            <a:ext cx="5039360" cy="1666240"/>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Voici le rendu du code sur le site web qui correspond bien à la maquette fournie par le client</a:t>
            </a:r>
          </a:p>
        </p:txBody>
      </p:sp>
    </p:spTree>
    <p:extLst>
      <p:ext uri="{BB962C8B-B14F-4D97-AF65-F5344CB8AC3E}">
        <p14:creationId xmlns:p14="http://schemas.microsoft.com/office/powerpoint/2010/main" val="409024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907774" y="559243"/>
            <a:ext cx="10515600" cy="1442720"/>
          </a:xfrm>
        </p:spPr>
        <p:txBody>
          <a:bodyPr>
            <a:normAutofit fontScale="77500" lnSpcReduction="20000"/>
          </a:bodyPr>
          <a:lstStyle/>
          <a:p>
            <a:pPr marL="0" indent="0" algn="ctr">
              <a:buNone/>
            </a:pPr>
            <a:r>
              <a:rPr lang="fr-FR" b="1" u="sng" dirty="0">
                <a:latin typeface="Abadi MT Condensed Light" panose="020B0306030101010103" pitchFamily="34" charset="77"/>
              </a:rPr>
              <a:t>Utilisation du</a:t>
            </a:r>
            <a:r>
              <a:rPr lang="fr-FR" sz="2800" b="1" u="sng" dirty="0">
                <a:latin typeface="Abadi MT Condensed Light" panose="020B0306030101010103" pitchFamily="34" charset="77"/>
              </a:rPr>
              <a:t> fichier « style.css »</a:t>
            </a:r>
          </a:p>
          <a:p>
            <a:pPr marL="0" indent="0" algn="ctr">
              <a:buNone/>
            </a:pPr>
            <a:r>
              <a:rPr lang="fr-FR" b="1" dirty="0">
                <a:latin typeface="Abadi MT Condensed Light" panose="020B0306030101010103" pitchFamily="34" charset="77"/>
              </a:rPr>
              <a:t> </a:t>
            </a:r>
          </a:p>
          <a:p>
            <a:pPr marL="457200" lvl="1" indent="0">
              <a:buNone/>
            </a:pPr>
            <a:r>
              <a:rPr lang="fr-FR" dirty="0">
                <a:latin typeface="Abadi MT Condensed Light" panose="020B0306030101010103" pitchFamily="34" charset="77"/>
              </a:rPr>
              <a:t>J’ai utilisé le CSS pour le style de la page, en plus du Bootstrap, en affinant le « font-size », le « background-color », etc.., ceux qui a permis de positionner le titre au milieu de l’image, changer sa couleur, sa taille et plus, comme montrer ci-dessous.</a:t>
            </a:r>
          </a:p>
        </p:txBody>
      </p:sp>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11</a:t>
            </a:r>
          </a:p>
        </p:txBody>
      </p:sp>
      <p:sp>
        <p:nvSpPr>
          <p:cNvPr id="2" name="ZoneTexte 1">
            <a:extLst>
              <a:ext uri="{FF2B5EF4-FFF2-40B4-BE49-F238E27FC236}">
                <a16:creationId xmlns:a16="http://schemas.microsoft.com/office/drawing/2014/main" id="{3170684D-1EB3-B1D5-0365-D5EF8E96468C}"/>
              </a:ext>
            </a:extLst>
          </p:cNvPr>
          <p:cNvSpPr txBox="1"/>
          <p:nvPr/>
        </p:nvSpPr>
        <p:spPr>
          <a:xfrm>
            <a:off x="629478" y="2261060"/>
            <a:ext cx="4803913" cy="4247317"/>
          </a:xfrm>
          <a:prstGeom prst="rect">
            <a:avLst/>
          </a:prstGeom>
          <a:noFill/>
        </p:spPr>
        <p:txBody>
          <a:bodyPr wrap="square" rtlCol="0">
            <a:spAutoFit/>
          </a:bodyPr>
          <a:lstStyle/>
          <a:p>
            <a:r>
              <a:rPr lang="fr-FR" sz="1200" b="0" dirty="0">
                <a:solidFill>
                  <a:srgbClr val="D7BA7D"/>
                </a:solidFill>
                <a:effectLst/>
                <a:latin typeface="Menlo" panose="020B0609030804020204" pitchFamily="49" charset="0"/>
              </a:rPr>
              <a:t>h1</a:t>
            </a:r>
            <a:r>
              <a:rPr lang="fr-FR" sz="1200" b="0" dirty="0">
                <a:solidFill>
                  <a:srgbClr val="DADADA"/>
                </a:solidFill>
                <a:effectLst/>
                <a:latin typeface="Menlo" panose="020B0609030804020204" pitchFamily="49" charset="0"/>
              </a:rPr>
              <a:t> </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color</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CE9178"/>
                </a:solidFill>
                <a:effectLst/>
                <a:latin typeface="Menlo" panose="020B0609030804020204" pitchFamily="49" charset="0"/>
              </a:rPr>
              <a:t>white</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font-size</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30px</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br>
              <a:rPr lang="fr-FR" sz="1200" b="0" dirty="0">
                <a:solidFill>
                  <a:srgbClr val="DADADA"/>
                </a:solidFill>
                <a:effectLst/>
                <a:latin typeface="Menlo" panose="020B0609030804020204" pitchFamily="49" charset="0"/>
              </a:rPr>
            </a:br>
            <a:r>
              <a:rPr lang="fr-FR" sz="1200" b="0" dirty="0">
                <a:solidFill>
                  <a:srgbClr val="B4B4B4"/>
                </a:solidFill>
                <a:effectLst/>
                <a:latin typeface="Menlo" panose="020B0609030804020204" pitchFamily="49" charset="0"/>
              </a:rPr>
              <a:t>.</a:t>
            </a:r>
            <a:r>
              <a:rPr lang="fr-FR" sz="1200" b="0" dirty="0">
                <a:solidFill>
                  <a:srgbClr val="D7BA7D"/>
                </a:solidFill>
                <a:effectLst/>
                <a:latin typeface="Menlo" panose="020B0609030804020204" pitchFamily="49" charset="0"/>
              </a:rPr>
              <a:t>links</a:t>
            </a:r>
            <a:r>
              <a:rPr lang="fr-FR" sz="1200" b="0" dirty="0">
                <a:solidFill>
                  <a:srgbClr val="DADADA"/>
                </a:solidFill>
                <a:effectLst/>
                <a:latin typeface="Menlo" panose="020B0609030804020204" pitchFamily="49" charset="0"/>
              </a:rPr>
              <a:t> </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background-color</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4B4B4"/>
                </a:solidFill>
                <a:effectLst/>
                <a:latin typeface="Menlo" panose="020B0609030804020204" pitchFamily="49" charset="0"/>
              </a:rPr>
              <a:t>#</a:t>
            </a:r>
            <a:r>
              <a:rPr lang="fr-FR" sz="1200" b="0" dirty="0">
                <a:solidFill>
                  <a:srgbClr val="CE9178"/>
                </a:solidFill>
                <a:effectLst/>
                <a:latin typeface="Menlo" panose="020B0609030804020204" pitchFamily="49" charset="0"/>
              </a:rPr>
              <a:t>E45F4E</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border</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CE9178"/>
                </a:solidFill>
                <a:effectLst/>
                <a:latin typeface="Menlo" panose="020B0609030804020204" pitchFamily="49" charset="0"/>
              </a:rPr>
              <a:t>none</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border-radius</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0</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color</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CE9178"/>
                </a:solidFill>
                <a:effectLst/>
                <a:latin typeface="Menlo" panose="020B0609030804020204" pitchFamily="49" charset="0"/>
              </a:rPr>
              <a:t>white</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font-size</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15px</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font-weight</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CE9178"/>
                </a:solidFill>
                <a:effectLst/>
                <a:latin typeface="Menlo" panose="020B0609030804020204" pitchFamily="49" charset="0"/>
              </a:rPr>
              <a:t>lighter</a:t>
            </a:r>
            <a:r>
              <a:rPr lang="fr-FR" sz="1200" b="0" dirty="0">
                <a:solidFill>
                  <a:srgbClr val="DADADA"/>
                </a:solidFill>
                <a:effectLst/>
                <a:latin typeface="Menlo" panose="020B0609030804020204" pitchFamily="49" charset="0"/>
              </a:rPr>
              <a:t> </a:t>
            </a:r>
            <a:r>
              <a:rPr lang="fr-FR" sz="1200" b="0" dirty="0">
                <a:solidFill>
                  <a:srgbClr val="569CD6"/>
                </a:solidFill>
                <a:effectLst/>
                <a:latin typeface="Menlo" panose="020B0609030804020204" pitchFamily="49" charset="0"/>
              </a:rPr>
              <a:t>!important</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br>
              <a:rPr lang="fr-FR" sz="1200" b="0" dirty="0">
                <a:solidFill>
                  <a:srgbClr val="DADADA"/>
                </a:solidFill>
                <a:effectLst/>
                <a:latin typeface="Menlo" panose="020B0609030804020204" pitchFamily="49" charset="0"/>
              </a:rPr>
            </a:br>
            <a:r>
              <a:rPr lang="fr-FR" sz="1200" b="0" dirty="0">
                <a:solidFill>
                  <a:srgbClr val="B4B4B4"/>
                </a:solidFill>
                <a:effectLst/>
                <a:latin typeface="Menlo" panose="020B0609030804020204" pitchFamily="49" charset="0"/>
              </a:rPr>
              <a:t>.</a:t>
            </a:r>
            <a:r>
              <a:rPr lang="fr-FR" sz="1200" b="0" dirty="0">
                <a:solidFill>
                  <a:srgbClr val="D7BA7D"/>
                </a:solidFill>
                <a:effectLst/>
                <a:latin typeface="Menlo" panose="020B0609030804020204" pitchFamily="49" charset="0"/>
              </a:rPr>
              <a:t>entete</a:t>
            </a:r>
            <a:r>
              <a:rPr lang="fr-FR" sz="1200" b="0" dirty="0">
                <a:solidFill>
                  <a:srgbClr val="DADADA"/>
                </a:solidFill>
                <a:effectLst/>
                <a:latin typeface="Menlo" panose="020B0609030804020204" pitchFamily="49" charset="0"/>
              </a:rPr>
              <a:t> </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position</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CE9178"/>
                </a:solidFill>
                <a:effectLst/>
                <a:latin typeface="Menlo" panose="020B0609030804020204" pitchFamily="49" charset="0"/>
              </a:rPr>
              <a:t>absolute</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top</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35%</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left</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50%</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transform</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DCDCAA"/>
                </a:solidFill>
                <a:effectLst/>
                <a:latin typeface="Menlo" panose="020B0609030804020204" pitchFamily="49" charset="0"/>
              </a:rPr>
              <a:t>translate</a:t>
            </a:r>
            <a:r>
              <a:rPr lang="fr-FR" sz="1200" b="0" dirty="0">
                <a:solidFill>
                  <a:srgbClr val="B4B4B4"/>
                </a:solidFill>
                <a:effectLst/>
                <a:latin typeface="Menlo" panose="020B0609030804020204" pitchFamily="49" charset="0"/>
              </a:rPr>
              <a:t>(</a:t>
            </a:r>
            <a:r>
              <a:rPr lang="fr-FR" sz="1200" b="0" dirty="0">
                <a:solidFill>
                  <a:srgbClr val="B5CEA8"/>
                </a:solidFill>
                <a:effectLst/>
                <a:latin typeface="Menlo" panose="020B0609030804020204" pitchFamily="49" charset="0"/>
              </a:rPr>
              <a:t>-50%</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-50%</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9CDCFE"/>
                </a:solidFill>
                <a:effectLst/>
                <a:latin typeface="Menlo" panose="020B0609030804020204" pitchFamily="49" charset="0"/>
              </a:rPr>
              <a:t>z-index</a:t>
            </a:r>
            <a:r>
              <a:rPr lang="fr-FR" sz="1200" b="0" dirty="0">
                <a:solidFill>
                  <a:srgbClr val="B4B4B4"/>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B5CEA8"/>
                </a:solidFill>
                <a:effectLst/>
                <a:latin typeface="Menlo" panose="020B0609030804020204" pitchFamily="49" charset="0"/>
              </a:rPr>
              <a:t>2</a:t>
            </a:r>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r>
              <a:rPr lang="fr-FR" sz="1200" b="0" dirty="0">
                <a:solidFill>
                  <a:srgbClr val="B4B4B4"/>
                </a:solidFill>
                <a:effectLst/>
                <a:latin typeface="Menlo" panose="020B0609030804020204" pitchFamily="49" charset="0"/>
              </a:rPr>
              <a:t>}</a:t>
            </a:r>
            <a:endParaRPr lang="fr-FR" sz="1200" b="0" dirty="0">
              <a:solidFill>
                <a:srgbClr val="DADADA"/>
              </a:solidFill>
              <a:effectLst/>
              <a:latin typeface="Menlo" panose="020B0609030804020204" pitchFamily="49" charset="0"/>
            </a:endParaRPr>
          </a:p>
          <a:p>
            <a:endParaRPr lang="fr-FR" dirty="0"/>
          </a:p>
        </p:txBody>
      </p:sp>
      <p:pic>
        <p:nvPicPr>
          <p:cNvPr id="6" name="Image 5">
            <a:extLst>
              <a:ext uri="{FF2B5EF4-FFF2-40B4-BE49-F238E27FC236}">
                <a16:creationId xmlns:a16="http://schemas.microsoft.com/office/drawing/2014/main" id="{67E25566-0831-C20A-3238-5D608D7D14E6}"/>
              </a:ext>
            </a:extLst>
          </p:cNvPr>
          <p:cNvPicPr>
            <a:picLocks noChangeAspect="1"/>
          </p:cNvPicPr>
          <p:nvPr/>
        </p:nvPicPr>
        <p:blipFill>
          <a:blip r:embed="rId2"/>
          <a:stretch>
            <a:fillRect/>
          </a:stretch>
        </p:blipFill>
        <p:spPr>
          <a:xfrm>
            <a:off x="6182139" y="2176671"/>
            <a:ext cx="5913783" cy="4577927"/>
          </a:xfrm>
          <a:prstGeom prst="rect">
            <a:avLst/>
          </a:prstGeom>
        </p:spPr>
      </p:pic>
      <p:sp>
        <p:nvSpPr>
          <p:cNvPr id="7" name="Rectangle avec flèche vers la droite 6">
            <a:extLst>
              <a:ext uri="{FF2B5EF4-FFF2-40B4-BE49-F238E27FC236}">
                <a16:creationId xmlns:a16="http://schemas.microsoft.com/office/drawing/2014/main" id="{663D8710-1B4C-FF08-0391-A273F98866E7}"/>
              </a:ext>
            </a:extLst>
          </p:cNvPr>
          <p:cNvSpPr/>
          <p:nvPr/>
        </p:nvSpPr>
        <p:spPr>
          <a:xfrm>
            <a:off x="4386469" y="2372138"/>
            <a:ext cx="1709531" cy="3856382"/>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Voici le rendu du code</a:t>
            </a:r>
          </a:p>
          <a:p>
            <a:pPr algn="ctr"/>
            <a:endParaRPr lang="fr-FR" dirty="0">
              <a:solidFill>
                <a:schemeClr val="bg1"/>
              </a:solidFill>
            </a:endParaRPr>
          </a:p>
        </p:txBody>
      </p:sp>
    </p:spTree>
    <p:extLst>
      <p:ext uri="{BB962C8B-B14F-4D97-AF65-F5344CB8AC3E}">
        <p14:creationId xmlns:p14="http://schemas.microsoft.com/office/powerpoint/2010/main" val="145089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838200" y="538479"/>
            <a:ext cx="10515600" cy="2279263"/>
          </a:xfrm>
        </p:spPr>
        <p:txBody>
          <a:bodyPr>
            <a:normAutofit fontScale="92500" lnSpcReduction="10000"/>
          </a:bodyPr>
          <a:lstStyle/>
          <a:p>
            <a:pPr marL="0" indent="0" algn="ctr">
              <a:buNone/>
            </a:pPr>
            <a:r>
              <a:rPr lang="fr-FR" sz="2800" b="1" u="sng" dirty="0">
                <a:latin typeface="Abadi MT Condensed Light" panose="020B0306030101010103" pitchFamily="34" charset="77"/>
              </a:rPr>
              <a:t>Introduction des éléments fournis par le client (icones, images et codes couleurs)</a:t>
            </a:r>
            <a:endParaRPr lang="fr-FR" sz="3600" b="1" u="sng" dirty="0">
              <a:latin typeface="Abadi MT Condensed Light" panose="020B0306030101010103" pitchFamily="34" charset="77"/>
            </a:endParaRPr>
          </a:p>
          <a:p>
            <a:pPr marL="0" indent="0" algn="ctr">
              <a:buNone/>
            </a:pPr>
            <a:r>
              <a:rPr lang="fr-FR" b="1" u="sng" dirty="0">
                <a:latin typeface="Abadi MT Condensed Light" panose="020B0306030101010103" pitchFamily="34" charset="77"/>
              </a:rPr>
              <a:t> </a:t>
            </a:r>
            <a:endParaRPr lang="fr-FR" b="1" dirty="0">
              <a:latin typeface="Abadi MT Condensed Light" panose="020B0306030101010103" pitchFamily="34" charset="77"/>
            </a:endParaRPr>
          </a:p>
          <a:p>
            <a:pPr marL="457200" lvl="1" indent="0">
              <a:buNone/>
            </a:pPr>
            <a:r>
              <a:rPr lang="fr-FR" dirty="0">
                <a:latin typeface="Abadi MT Condensed Light" panose="020B0306030101010103" pitchFamily="34" charset="77"/>
              </a:rPr>
              <a:t>J’ai récupéré les éléments fournis et placés dans un dossier que j’ai nommé « Assets » puis je  les ai organisés à l’intérieur.</a:t>
            </a:r>
          </a:p>
          <a:p>
            <a:pPr marL="457200" lvl="1" indent="0">
              <a:buNone/>
            </a:pPr>
            <a:endParaRPr lang="fr-FR" dirty="0">
              <a:latin typeface="Abadi MT Condensed Light" panose="020B0306030101010103" pitchFamily="34" charset="77"/>
            </a:endParaRPr>
          </a:p>
          <a:p>
            <a:pPr marL="457200" lvl="1" indent="0">
              <a:buNone/>
            </a:pPr>
            <a:r>
              <a:rPr lang="fr-FR" dirty="0">
                <a:latin typeface="Abadi MT Condensed Light" panose="020B0306030101010103" pitchFamily="34" charset="77"/>
              </a:rPr>
              <a:t> </a:t>
            </a:r>
          </a:p>
        </p:txBody>
      </p:sp>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12</a:t>
            </a:r>
          </a:p>
        </p:txBody>
      </p:sp>
      <p:pic>
        <p:nvPicPr>
          <p:cNvPr id="3" name="Image 2">
            <a:extLst>
              <a:ext uri="{FF2B5EF4-FFF2-40B4-BE49-F238E27FC236}">
                <a16:creationId xmlns:a16="http://schemas.microsoft.com/office/drawing/2014/main" id="{19D7BCC8-AC87-AC90-4031-C8DF8DCCC56F}"/>
              </a:ext>
            </a:extLst>
          </p:cNvPr>
          <p:cNvPicPr>
            <a:picLocks noChangeAspect="1"/>
          </p:cNvPicPr>
          <p:nvPr/>
        </p:nvPicPr>
        <p:blipFill>
          <a:blip r:embed="rId2"/>
          <a:stretch>
            <a:fillRect/>
          </a:stretch>
        </p:blipFill>
        <p:spPr>
          <a:xfrm>
            <a:off x="869678" y="3493604"/>
            <a:ext cx="5226322" cy="785193"/>
          </a:xfrm>
          <a:prstGeom prst="rect">
            <a:avLst/>
          </a:prstGeom>
        </p:spPr>
      </p:pic>
      <p:pic>
        <p:nvPicPr>
          <p:cNvPr id="7" name="Image 6">
            <a:extLst>
              <a:ext uri="{FF2B5EF4-FFF2-40B4-BE49-F238E27FC236}">
                <a16:creationId xmlns:a16="http://schemas.microsoft.com/office/drawing/2014/main" id="{59BA225F-912E-2B9C-7287-C6D8091C7E02}"/>
              </a:ext>
            </a:extLst>
          </p:cNvPr>
          <p:cNvPicPr>
            <a:picLocks noChangeAspect="1"/>
          </p:cNvPicPr>
          <p:nvPr/>
        </p:nvPicPr>
        <p:blipFill>
          <a:blip r:embed="rId3"/>
          <a:stretch>
            <a:fillRect/>
          </a:stretch>
        </p:blipFill>
        <p:spPr>
          <a:xfrm>
            <a:off x="6530839" y="2581408"/>
            <a:ext cx="5226321" cy="3251108"/>
          </a:xfrm>
          <a:prstGeom prst="rect">
            <a:avLst/>
          </a:prstGeom>
        </p:spPr>
      </p:pic>
    </p:spTree>
    <p:extLst>
      <p:ext uri="{BB962C8B-B14F-4D97-AF65-F5344CB8AC3E}">
        <p14:creationId xmlns:p14="http://schemas.microsoft.com/office/powerpoint/2010/main" val="2996734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13</a:t>
            </a:r>
          </a:p>
        </p:txBody>
      </p:sp>
      <p:sp>
        <p:nvSpPr>
          <p:cNvPr id="8" name="Rectangle avec flèche vers le bas 7">
            <a:extLst>
              <a:ext uri="{FF2B5EF4-FFF2-40B4-BE49-F238E27FC236}">
                <a16:creationId xmlns:a16="http://schemas.microsoft.com/office/drawing/2014/main" id="{50DB4CBB-A9DD-3C4F-FE4D-B37B4C8FA365}"/>
              </a:ext>
            </a:extLst>
          </p:cNvPr>
          <p:cNvSpPr/>
          <p:nvPr/>
        </p:nvSpPr>
        <p:spPr>
          <a:xfrm>
            <a:off x="1192697" y="156590"/>
            <a:ext cx="4234070" cy="785191"/>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Mise en place dans le code HTML</a:t>
            </a:r>
          </a:p>
        </p:txBody>
      </p:sp>
      <p:sp>
        <p:nvSpPr>
          <p:cNvPr id="9" name="ZoneTexte 8">
            <a:extLst>
              <a:ext uri="{FF2B5EF4-FFF2-40B4-BE49-F238E27FC236}">
                <a16:creationId xmlns:a16="http://schemas.microsoft.com/office/drawing/2014/main" id="{478914A3-741F-7371-866F-DFC7F7DE8575}"/>
              </a:ext>
            </a:extLst>
          </p:cNvPr>
          <p:cNvSpPr txBox="1"/>
          <p:nvPr/>
        </p:nvSpPr>
        <p:spPr>
          <a:xfrm>
            <a:off x="1083366" y="900923"/>
            <a:ext cx="4870174" cy="1946687"/>
          </a:xfrm>
          <a:prstGeom prst="rect">
            <a:avLst/>
          </a:prstGeom>
          <a:noFill/>
        </p:spPr>
        <p:txBody>
          <a:bodyPr wrap="square" rtlCol="0">
            <a:spAutoFit/>
          </a:bodyPr>
          <a:lstStyle/>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card-group my-5 gap-5</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card border</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sous_service border p-1 </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img</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src</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assets/img/service-1.webp</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card-img-top </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alt</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service_1</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bg-black</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i</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glyph-icon flaticon-desk </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span</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respi mx-2</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Sécurité du bureau</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span</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detail_text card-body bg-light</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p</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card-text</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endParaRPr lang="fr-FR" sz="1050" dirty="0"/>
          </a:p>
        </p:txBody>
      </p:sp>
      <p:sp>
        <p:nvSpPr>
          <p:cNvPr id="10" name="Rectangle avec flèche vers le bas 9">
            <a:extLst>
              <a:ext uri="{FF2B5EF4-FFF2-40B4-BE49-F238E27FC236}">
                <a16:creationId xmlns:a16="http://schemas.microsoft.com/office/drawing/2014/main" id="{7F261D06-B4C1-88C8-5F46-D566DADCCDD3}"/>
              </a:ext>
            </a:extLst>
          </p:cNvPr>
          <p:cNvSpPr/>
          <p:nvPr/>
        </p:nvSpPr>
        <p:spPr>
          <a:xfrm>
            <a:off x="1192698" y="2747118"/>
            <a:ext cx="4234069" cy="844825"/>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Mise en forme dans le fichier CSS</a:t>
            </a:r>
          </a:p>
        </p:txBody>
      </p:sp>
      <p:sp>
        <p:nvSpPr>
          <p:cNvPr id="11" name="ZoneTexte 10">
            <a:extLst>
              <a:ext uri="{FF2B5EF4-FFF2-40B4-BE49-F238E27FC236}">
                <a16:creationId xmlns:a16="http://schemas.microsoft.com/office/drawing/2014/main" id="{2FFD7100-9B28-CE26-B4B7-E967521A522C}"/>
              </a:ext>
            </a:extLst>
          </p:cNvPr>
          <p:cNvSpPr txBox="1"/>
          <p:nvPr/>
        </p:nvSpPr>
        <p:spPr>
          <a:xfrm>
            <a:off x="1192697" y="3461389"/>
            <a:ext cx="4422912" cy="3293209"/>
          </a:xfrm>
          <a:prstGeom prst="rect">
            <a:avLst/>
          </a:prstGeom>
          <a:noFill/>
        </p:spPr>
        <p:txBody>
          <a:bodyPr wrap="square" rtlCol="0">
            <a:spAutoFit/>
          </a:bodyPr>
          <a:lstStyle/>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secu</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glyph-icon</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menu</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adress</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color</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CE9178"/>
                </a:solidFill>
                <a:effectLst/>
                <a:latin typeface="Menlo" panose="020B0609030804020204" pitchFamily="49" charset="0"/>
              </a:rPr>
              <a:t>white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flaticon-desk</a:t>
            </a: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before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flaticon-home</a:t>
            </a: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before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flaticon-factory</a:t>
            </a: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before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flaticon-transportation</a:t>
            </a: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before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flaticon-bodyguard</a:t>
            </a: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before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background-color</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r>
              <a:rPr lang="fr-FR" sz="1000" b="0" dirty="0">
                <a:solidFill>
                  <a:srgbClr val="CE9178"/>
                </a:solidFill>
                <a:effectLst/>
                <a:latin typeface="Menlo" panose="020B0609030804020204" pitchFamily="49" charset="0"/>
              </a:rPr>
              <a:t>E45F4E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padding</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5px</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endParaRPr lang="fr-FR" dirty="0"/>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banniere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background-color</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r>
              <a:rPr lang="fr-FR" sz="1000" b="0" dirty="0">
                <a:solidFill>
                  <a:srgbClr val="CE9178"/>
                </a:solidFill>
                <a:effectLst/>
                <a:latin typeface="Menlo" panose="020B0609030804020204" pitchFamily="49" charset="0"/>
              </a:rPr>
              <a:t>E45F4E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endParaRPr lang="fr-FR" sz="1000" dirty="0"/>
          </a:p>
        </p:txBody>
      </p:sp>
      <p:pic>
        <p:nvPicPr>
          <p:cNvPr id="13" name="Image 12">
            <a:extLst>
              <a:ext uri="{FF2B5EF4-FFF2-40B4-BE49-F238E27FC236}">
                <a16:creationId xmlns:a16="http://schemas.microsoft.com/office/drawing/2014/main" id="{56CBF8AD-4210-FDE8-305F-51903AC67EEC}"/>
              </a:ext>
            </a:extLst>
          </p:cNvPr>
          <p:cNvPicPr>
            <a:picLocks noChangeAspect="1"/>
          </p:cNvPicPr>
          <p:nvPr/>
        </p:nvPicPr>
        <p:blipFill>
          <a:blip r:embed="rId2"/>
          <a:stretch>
            <a:fillRect/>
          </a:stretch>
        </p:blipFill>
        <p:spPr>
          <a:xfrm>
            <a:off x="7523090" y="274709"/>
            <a:ext cx="4234070" cy="5897492"/>
          </a:xfrm>
          <a:prstGeom prst="rect">
            <a:avLst/>
          </a:prstGeom>
        </p:spPr>
      </p:pic>
      <p:sp>
        <p:nvSpPr>
          <p:cNvPr id="14" name="Rectangle avec flèche vers la droite 13">
            <a:extLst>
              <a:ext uri="{FF2B5EF4-FFF2-40B4-BE49-F238E27FC236}">
                <a16:creationId xmlns:a16="http://schemas.microsoft.com/office/drawing/2014/main" id="{6F5AD051-933C-658D-8DF4-3ABC875EB56D}"/>
              </a:ext>
            </a:extLst>
          </p:cNvPr>
          <p:cNvSpPr/>
          <p:nvPr/>
        </p:nvSpPr>
        <p:spPr>
          <a:xfrm>
            <a:off x="6096000" y="715617"/>
            <a:ext cx="1570383" cy="5426765"/>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Rendu sur la page HTML</a:t>
            </a:r>
          </a:p>
        </p:txBody>
      </p:sp>
    </p:spTree>
    <p:extLst>
      <p:ext uri="{BB962C8B-B14F-4D97-AF65-F5344CB8AC3E}">
        <p14:creationId xmlns:p14="http://schemas.microsoft.com/office/powerpoint/2010/main" val="1590052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a:bodyPr>
          <a:lstStyle/>
          <a:p>
            <a:pPr algn="ctr"/>
            <a:r>
              <a:rPr lang="fr-FR" sz="4800" dirty="0">
                <a:latin typeface="Abadi MT Condensed Light" panose="020B0306030101010103" pitchFamily="34" charset="77"/>
              </a:rPr>
              <a:t>Navigation sue la page HTML</a:t>
            </a: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sz="half" idx="1"/>
          </p:nvPr>
        </p:nvSpPr>
        <p:spPr>
          <a:xfrm>
            <a:off x="838200" y="1567208"/>
            <a:ext cx="10515600" cy="4351338"/>
          </a:xfrm>
        </p:spPr>
        <p:txBody>
          <a:bodyPr>
            <a:normAutofit/>
          </a:bodyPr>
          <a:lstStyle/>
          <a:p>
            <a:pPr marL="457200" lvl="1" indent="0">
              <a:buNone/>
            </a:pPr>
            <a:r>
              <a:rPr lang="fr-FR" sz="1800" b="1" dirty="0">
                <a:latin typeface="Abadi MT Condensed Light" panose="020B0306030101010103" pitchFamily="34" charset="77"/>
              </a:rPr>
              <a:t>Pour rendre le site navigable, j’ai séparer les parties avec des balises « section » et ajouter des « id ». Ensuite j’ai ajouté des liens vers chaque parties sur les menus et boutons qui correspondent.</a:t>
            </a: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14</a:t>
            </a:r>
          </a:p>
        </p:txBody>
      </p:sp>
      <p:sp>
        <p:nvSpPr>
          <p:cNvPr id="4" name="ZoneTexte 3">
            <a:extLst>
              <a:ext uri="{FF2B5EF4-FFF2-40B4-BE49-F238E27FC236}">
                <a16:creationId xmlns:a16="http://schemas.microsoft.com/office/drawing/2014/main" id="{DD5F2BBC-E495-0E4E-2032-AE942A70AD35}"/>
              </a:ext>
            </a:extLst>
          </p:cNvPr>
          <p:cNvSpPr txBox="1"/>
          <p:nvPr/>
        </p:nvSpPr>
        <p:spPr>
          <a:xfrm>
            <a:off x="838200" y="2479067"/>
            <a:ext cx="4521200" cy="3785652"/>
          </a:xfrm>
          <a:prstGeom prst="rect">
            <a:avLst/>
          </a:prstGeom>
          <a:noFill/>
        </p:spPr>
        <p:txBody>
          <a:bodyPr wrap="square" rtlCol="0">
            <a:spAutoFit/>
          </a:bodyPr>
          <a:lstStyle/>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section</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id</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entete</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entete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57A64A"/>
                </a:solidFill>
                <a:effectLst/>
                <a:latin typeface="Menlo" panose="020B0609030804020204" pitchFamily="49" charset="0"/>
              </a:rPr>
              <a:t>&lt;!--Differents liens du site--&gt;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section</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menu1</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text-center</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maison</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#entete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Maison</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#about</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À propos</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#services</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Prestations de service</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#garde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Gardes</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dropdown-toggle</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role</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button</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data-bs-toggle</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aria-expanded</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false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Pages</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ul</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dropdown-menu</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dropdown-item</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#chiffre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Nos chiffres</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dropdown-item</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#temoignage</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Témoignage</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dropdown-item</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#blog</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Blog</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hr</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dropdown-divider</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class</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dropdown-item</a:t>
            </a:r>
            <a:r>
              <a:rPr lang="fr-FR" sz="1000" b="0" dirty="0">
                <a:solidFill>
                  <a:srgbClr val="E8C9BB"/>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#newsletter</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Abonnement aux newsletters</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&gt;&lt;/</a:t>
            </a:r>
            <a:r>
              <a:rPr lang="fr-FR" sz="1000" b="0" dirty="0">
                <a:solidFill>
                  <a:srgbClr val="569CD6"/>
                </a:solidFill>
                <a:effectLst/>
                <a:latin typeface="Menlo" panose="020B0609030804020204" pitchFamily="49" charset="0"/>
              </a:rPr>
              <a:t>li</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ul</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DADADA"/>
                </a:solidFill>
                <a:effectLst/>
                <a:latin typeface="Menlo" panose="020B0609030804020204" pitchFamily="49" charset="0"/>
              </a:rPr>
              <a:t> </a:t>
            </a:r>
            <a:r>
              <a:rPr lang="fr-FR" sz="1000" b="0" dirty="0">
                <a:solidFill>
                  <a:srgbClr val="9CDCFE"/>
                </a:solidFill>
                <a:effectLst/>
                <a:latin typeface="Menlo" panose="020B0609030804020204" pitchFamily="49" charset="0"/>
              </a:rPr>
              <a:t>href</a:t>
            </a:r>
            <a:r>
              <a:rPr lang="fr-FR" sz="1000" b="0" dirty="0">
                <a:solidFill>
                  <a:srgbClr val="B4B4B4"/>
                </a:solidFill>
                <a:effectLst/>
                <a:latin typeface="Menlo" panose="020B0609030804020204" pitchFamily="49" charset="0"/>
              </a:rPr>
              <a:t>=</a:t>
            </a:r>
            <a:r>
              <a:rPr lang="fr-FR" sz="1000" b="0" dirty="0">
                <a:solidFill>
                  <a:srgbClr val="E8C9BB"/>
                </a:solidFill>
                <a:effectLst/>
                <a:latin typeface="Menlo" panose="020B0609030804020204" pitchFamily="49" charset="0"/>
              </a:rPr>
              <a:t>"</a:t>
            </a:r>
            <a:r>
              <a:rPr lang="fr-FR" sz="1000" b="0" dirty="0">
                <a:solidFill>
                  <a:srgbClr val="CE9178"/>
                </a:solidFill>
                <a:effectLst/>
                <a:latin typeface="Menlo" panose="020B0609030804020204" pitchFamily="49" charset="0"/>
              </a:rPr>
              <a:t>#footer</a:t>
            </a:r>
            <a:r>
              <a:rPr lang="fr-FR" sz="1000" b="0" dirty="0">
                <a:solidFill>
                  <a:srgbClr val="E8C9BB"/>
                </a:solidFill>
                <a:effectLst/>
                <a:latin typeface="Menlo" panose="020B0609030804020204" pitchFamily="49" charset="0"/>
              </a:rPr>
              <a:t>"</a:t>
            </a:r>
            <a:r>
              <a:rPr lang="fr-FR" sz="1000" b="0" dirty="0">
                <a:solidFill>
                  <a:srgbClr val="808080"/>
                </a:solidFill>
                <a:effectLst/>
                <a:latin typeface="Menlo" panose="020B0609030804020204" pitchFamily="49" charset="0"/>
              </a:rPr>
              <a:t>&gt;</a:t>
            </a:r>
            <a:r>
              <a:rPr lang="fr-FR" sz="1000" b="0" dirty="0">
                <a:solidFill>
                  <a:srgbClr val="DADADA"/>
                </a:solidFill>
                <a:effectLst/>
                <a:latin typeface="Menlo" panose="020B0609030804020204" pitchFamily="49" charset="0"/>
              </a:rPr>
              <a:t>Contact</a:t>
            </a:r>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a</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div</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r>
              <a:rPr lang="fr-FR" sz="1000" b="0" dirty="0">
                <a:solidFill>
                  <a:srgbClr val="808080"/>
                </a:solidFill>
                <a:effectLst/>
                <a:latin typeface="Menlo" panose="020B0609030804020204" pitchFamily="49" charset="0"/>
              </a:rPr>
              <a:t>&lt;/</a:t>
            </a:r>
            <a:r>
              <a:rPr lang="fr-FR" sz="1000" b="0" dirty="0">
                <a:solidFill>
                  <a:srgbClr val="569CD6"/>
                </a:solidFill>
                <a:effectLst/>
                <a:latin typeface="Menlo" panose="020B0609030804020204" pitchFamily="49" charset="0"/>
              </a:rPr>
              <a:t>section</a:t>
            </a:r>
            <a:r>
              <a:rPr lang="fr-FR" sz="1000" b="0" dirty="0">
                <a:solidFill>
                  <a:srgbClr val="808080"/>
                </a:solidFill>
                <a:effectLst/>
                <a:latin typeface="Menlo" panose="020B0609030804020204" pitchFamily="49" charset="0"/>
              </a:rPr>
              <a:t>&gt;</a:t>
            </a:r>
            <a:endParaRPr lang="fr-FR" sz="1000" b="0" dirty="0">
              <a:solidFill>
                <a:srgbClr val="DADADA"/>
              </a:solidFill>
              <a:effectLst/>
              <a:latin typeface="Menlo" panose="020B0609030804020204" pitchFamily="49" charset="0"/>
            </a:endParaRPr>
          </a:p>
          <a:p>
            <a:endParaRPr lang="fr-FR" sz="1000" dirty="0"/>
          </a:p>
        </p:txBody>
      </p:sp>
      <p:pic>
        <p:nvPicPr>
          <p:cNvPr id="7" name="Image 6">
            <a:extLst>
              <a:ext uri="{FF2B5EF4-FFF2-40B4-BE49-F238E27FC236}">
                <a16:creationId xmlns:a16="http://schemas.microsoft.com/office/drawing/2014/main" id="{39D242E6-5179-87FF-406A-8BE789A7F430}"/>
              </a:ext>
            </a:extLst>
          </p:cNvPr>
          <p:cNvPicPr>
            <a:picLocks noChangeAspect="1"/>
          </p:cNvPicPr>
          <p:nvPr/>
        </p:nvPicPr>
        <p:blipFill>
          <a:blip r:embed="rId3"/>
          <a:stretch>
            <a:fillRect/>
          </a:stretch>
        </p:blipFill>
        <p:spPr>
          <a:xfrm>
            <a:off x="5678553" y="2257518"/>
            <a:ext cx="6078607" cy="4250859"/>
          </a:xfrm>
          <a:prstGeom prst="rect">
            <a:avLst/>
          </a:prstGeom>
        </p:spPr>
      </p:pic>
    </p:spTree>
    <p:extLst>
      <p:ext uri="{BB962C8B-B14F-4D97-AF65-F5344CB8AC3E}">
        <p14:creationId xmlns:p14="http://schemas.microsoft.com/office/powerpoint/2010/main" val="156987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fontScale="90000"/>
          </a:bodyPr>
          <a:lstStyle/>
          <a:p>
            <a:pPr algn="ctr"/>
            <a:r>
              <a:rPr lang="fr-FR" sz="4800" b="1" dirty="0">
                <a:latin typeface="Abadi MT Condensed Light" panose="020B0306030101010103" pitchFamily="34" charset="77"/>
              </a:rPr>
              <a:t>Rendre le site responsive sur plusieurs supports</a:t>
            </a:r>
            <a:endParaRPr lang="fr-FR" sz="4800" dirty="0">
              <a:latin typeface="Abadi MT Condensed Light" panose="020B0306030101010103" pitchFamily="34" charset="77"/>
            </a:endParaRP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sz="half" idx="1"/>
          </p:nvPr>
        </p:nvSpPr>
        <p:spPr>
          <a:xfrm>
            <a:off x="838200" y="1567208"/>
            <a:ext cx="10515600" cy="723708"/>
          </a:xfrm>
        </p:spPr>
        <p:txBody>
          <a:bodyPr>
            <a:normAutofit/>
          </a:bodyPr>
          <a:lstStyle/>
          <a:p>
            <a:pPr marL="457200" lvl="1" indent="0">
              <a:buNone/>
            </a:pPr>
            <a:r>
              <a:rPr lang="fr-FR" sz="1800" b="1" dirty="0">
                <a:latin typeface="Abadi MT Condensed Light" panose="020B0306030101010103" pitchFamily="34" charset="77"/>
              </a:rPr>
              <a:t>Le framework « Bootstrap » rend automatiquement les parties traitées responsive mais il a fallut transformer les autres secteurs qui ne sont pas traités en  »Bootstrap » manuellement dans le fichier CSS.</a:t>
            </a: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15</a:t>
            </a:r>
          </a:p>
        </p:txBody>
      </p:sp>
      <p:sp>
        <p:nvSpPr>
          <p:cNvPr id="8" name="ZoneTexte 7">
            <a:extLst>
              <a:ext uri="{FF2B5EF4-FFF2-40B4-BE49-F238E27FC236}">
                <a16:creationId xmlns:a16="http://schemas.microsoft.com/office/drawing/2014/main" id="{66C26034-8050-384E-5BC0-FCB0E8A93DD6}"/>
              </a:ext>
            </a:extLst>
          </p:cNvPr>
          <p:cNvSpPr txBox="1"/>
          <p:nvPr/>
        </p:nvSpPr>
        <p:spPr>
          <a:xfrm>
            <a:off x="1398639" y="2781644"/>
            <a:ext cx="2180303" cy="3108543"/>
          </a:xfrm>
          <a:prstGeom prst="rect">
            <a:avLst/>
          </a:prstGeom>
          <a:noFill/>
        </p:spPr>
        <p:txBody>
          <a:bodyPr wrap="square" rtlCol="0">
            <a:spAutoFit/>
          </a:bodyPr>
          <a:lstStyle/>
          <a:p>
            <a:r>
              <a:rPr lang="fr-FR" sz="1000" b="0" dirty="0">
                <a:solidFill>
                  <a:srgbClr val="B4B4B4"/>
                </a:solidFill>
                <a:effectLst/>
                <a:latin typeface="Menlo" panose="020B0609030804020204" pitchFamily="49" charset="0"/>
              </a:rPr>
              <a:t>@</a:t>
            </a:r>
            <a:r>
              <a:rPr lang="fr-FR" sz="1000" b="0" dirty="0">
                <a:solidFill>
                  <a:srgbClr val="D8A0DF"/>
                </a:solidFill>
                <a:effectLst/>
                <a:latin typeface="Menlo" panose="020B0609030804020204" pitchFamily="49" charset="0"/>
              </a:rPr>
              <a:t>media</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r>
              <a:rPr lang="fr-FR" sz="1000" b="0" dirty="0">
                <a:solidFill>
                  <a:srgbClr val="9CDCFE"/>
                </a:solidFill>
                <a:effectLst/>
                <a:latin typeface="Menlo" panose="020B0609030804020204" pitchFamily="49" charset="0"/>
              </a:rPr>
              <a:t>max-width</a:t>
            </a:r>
            <a:r>
              <a:rPr lang="fr-FR" sz="1000" b="0" dirty="0">
                <a:solidFill>
                  <a:srgbClr val="B4B4B4"/>
                </a:solidFill>
                <a:effectLst/>
                <a:latin typeface="Menlo" panose="020B0609030804020204" pitchFamily="49" charset="0"/>
              </a:rPr>
              <a:t>:</a:t>
            </a:r>
            <a:r>
              <a:rPr lang="fr-FR" sz="1000" b="0" dirty="0">
                <a:solidFill>
                  <a:srgbClr val="B5CEA8"/>
                </a:solidFill>
                <a:effectLst/>
                <a:latin typeface="Menlo" panose="020B0609030804020204" pitchFamily="49" charset="0"/>
              </a:rPr>
              <a:t>768px</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bubble-text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width</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90%</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menu1</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25%</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titre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25%</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fleche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200%</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800" b="0" dirty="0">
                <a:solidFill>
                  <a:srgbClr val="DADADA"/>
                </a:solidFill>
                <a:effectLst/>
                <a:latin typeface="Menlo" panose="020B0609030804020204" pitchFamily="49" charset="0"/>
              </a:rPr>
            </a:br>
            <a:endParaRPr lang="fr-FR" sz="800" dirty="0"/>
          </a:p>
        </p:txBody>
      </p:sp>
      <p:sp>
        <p:nvSpPr>
          <p:cNvPr id="9" name="ZoneTexte 8">
            <a:extLst>
              <a:ext uri="{FF2B5EF4-FFF2-40B4-BE49-F238E27FC236}">
                <a16:creationId xmlns:a16="http://schemas.microsoft.com/office/drawing/2014/main" id="{B5120407-3411-8B40-9F90-701B3415E714}"/>
              </a:ext>
            </a:extLst>
          </p:cNvPr>
          <p:cNvSpPr txBox="1"/>
          <p:nvPr/>
        </p:nvSpPr>
        <p:spPr>
          <a:xfrm>
            <a:off x="8613059" y="2212258"/>
            <a:ext cx="2709262" cy="4247317"/>
          </a:xfrm>
          <a:prstGeom prst="rect">
            <a:avLst/>
          </a:prstGeom>
          <a:noFill/>
        </p:spPr>
        <p:txBody>
          <a:bodyPr wrap="square" rtlCol="0">
            <a:spAutoFit/>
          </a:bodyPr>
          <a:lstStyle/>
          <a:p>
            <a:r>
              <a:rPr lang="fr-FR" sz="1000" b="0" dirty="0">
                <a:solidFill>
                  <a:srgbClr val="B4B4B4"/>
                </a:solidFill>
                <a:effectLst/>
                <a:latin typeface="Menlo" panose="020B0609030804020204" pitchFamily="49" charset="0"/>
              </a:rPr>
              <a:t>@</a:t>
            </a:r>
            <a:r>
              <a:rPr lang="fr-FR" sz="1000" b="0" dirty="0">
                <a:solidFill>
                  <a:srgbClr val="D8A0DF"/>
                </a:solidFill>
                <a:effectLst/>
                <a:latin typeface="Menlo" panose="020B0609030804020204" pitchFamily="49" charset="0"/>
              </a:rPr>
              <a:t>media</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r>
              <a:rPr lang="fr-FR" sz="1000" b="0" dirty="0">
                <a:solidFill>
                  <a:srgbClr val="9CDCFE"/>
                </a:solidFill>
                <a:effectLst/>
                <a:latin typeface="Menlo" panose="020B0609030804020204" pitchFamily="49" charset="0"/>
              </a:rPr>
              <a:t>max-width</a:t>
            </a:r>
            <a:r>
              <a:rPr lang="fr-FR" sz="1000" b="0" dirty="0">
                <a:solidFill>
                  <a:srgbClr val="B4B4B4"/>
                </a:solidFill>
                <a:effectLst/>
                <a:latin typeface="Menlo" panose="020B0609030804020204" pitchFamily="49" charset="0"/>
              </a:rPr>
              <a:t>:</a:t>
            </a:r>
            <a:r>
              <a:rPr lang="fr-FR" sz="1000" b="0" dirty="0">
                <a:solidFill>
                  <a:srgbClr val="B5CEA8"/>
                </a:solidFill>
                <a:effectLst/>
                <a:latin typeface="Menlo" panose="020B0609030804020204" pitchFamily="49" charset="0"/>
              </a:rPr>
              <a:t>480px</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bubble-text</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width</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100%</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padding</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0.8</a:t>
            </a:r>
            <a:r>
              <a:rPr lang="fr-FR" sz="1000" b="0" dirty="0">
                <a:solidFill>
                  <a:srgbClr val="DADADA"/>
                </a:solidFill>
                <a:effectLst/>
                <a:latin typeface="Menlo" panose="020B0609030804020204" pitchFamily="49" charset="0"/>
              </a:rPr>
              <a:t>pm</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menu1</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-25%</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margin-top</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-5%</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titre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25%</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fleche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margin-bottom</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400%</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securite</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contact</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r>
              <a:rPr lang="fr-FR" sz="1000" b="0" dirty="0">
                <a:solidFill>
                  <a:srgbClr val="D7BA7D"/>
                </a:solidFill>
                <a:effectLst/>
                <a:latin typeface="Menlo" panose="020B0609030804020204" pitchFamily="49" charset="0"/>
              </a:rPr>
              <a:t>entete</a:t>
            </a:r>
            <a:r>
              <a:rPr lang="fr-FR" sz="1000" b="0" dirty="0">
                <a:solidFill>
                  <a:srgbClr val="DADADA"/>
                </a:solidFill>
                <a:effectLst/>
                <a:latin typeface="Menlo" panose="020B0609030804020204" pitchFamily="49" charset="0"/>
              </a:rPr>
              <a:t> </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9CDCFE"/>
                </a:solidFill>
                <a:effectLst/>
                <a:latin typeface="Menlo" panose="020B0609030804020204" pitchFamily="49" charset="0"/>
              </a:rPr>
              <a:t>width</a:t>
            </a:r>
            <a:r>
              <a:rPr lang="fr-FR" sz="1000" b="0" dirty="0">
                <a:solidFill>
                  <a:srgbClr val="B4B4B4"/>
                </a:solidFill>
                <a:effectLst/>
                <a:latin typeface="Menlo" panose="020B0609030804020204" pitchFamily="49" charset="0"/>
              </a:rPr>
              <a:t>:</a:t>
            </a:r>
            <a:r>
              <a:rPr lang="fr-FR" sz="1000" b="0" dirty="0">
                <a:solidFill>
                  <a:srgbClr val="DADADA"/>
                </a:solidFill>
                <a:effectLst/>
                <a:latin typeface="Menlo" panose="020B0609030804020204" pitchFamily="49" charset="0"/>
              </a:rPr>
              <a:t> </a:t>
            </a:r>
            <a:r>
              <a:rPr lang="fr-FR" sz="1000" b="0" dirty="0">
                <a:solidFill>
                  <a:srgbClr val="B5CEA8"/>
                </a:solidFill>
                <a:effectLst/>
                <a:latin typeface="Menlo" panose="020B0609030804020204" pitchFamily="49" charset="0"/>
              </a:rPr>
              <a:t>100%</a:t>
            </a: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br>
              <a:rPr lang="fr-FR" sz="1000" b="0" dirty="0">
                <a:solidFill>
                  <a:srgbClr val="DADADA"/>
                </a:solidFill>
                <a:effectLst/>
                <a:latin typeface="Menlo" panose="020B0609030804020204" pitchFamily="49" charset="0"/>
              </a:rPr>
            </a:br>
            <a:r>
              <a:rPr lang="fr-FR" sz="1000" b="0" dirty="0">
                <a:solidFill>
                  <a:srgbClr val="B4B4B4"/>
                </a:solidFill>
                <a:effectLst/>
                <a:latin typeface="Menlo" panose="020B0609030804020204" pitchFamily="49" charset="0"/>
              </a:rPr>
              <a:t>}</a:t>
            </a:r>
            <a:endParaRPr lang="fr-FR" sz="1000" b="0" dirty="0">
              <a:solidFill>
                <a:srgbClr val="DADADA"/>
              </a:solidFill>
              <a:effectLst/>
              <a:latin typeface="Menlo" panose="020B0609030804020204" pitchFamily="49" charset="0"/>
            </a:endParaRPr>
          </a:p>
          <a:p>
            <a:endParaRPr lang="fr-FR" sz="1000" dirty="0"/>
          </a:p>
        </p:txBody>
      </p:sp>
      <p:sp>
        <p:nvSpPr>
          <p:cNvPr id="10" name="Rectangle avec flèche vers la droite 9">
            <a:extLst>
              <a:ext uri="{FF2B5EF4-FFF2-40B4-BE49-F238E27FC236}">
                <a16:creationId xmlns:a16="http://schemas.microsoft.com/office/drawing/2014/main" id="{4E43D4D5-43A3-F493-C9C6-A09FA98D8F4C}"/>
              </a:ext>
            </a:extLst>
          </p:cNvPr>
          <p:cNvSpPr/>
          <p:nvPr/>
        </p:nvSpPr>
        <p:spPr>
          <a:xfrm>
            <a:off x="6587612" y="2438290"/>
            <a:ext cx="1809136" cy="3795252"/>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Pour les écrans mobiles</a:t>
            </a:r>
          </a:p>
        </p:txBody>
      </p:sp>
      <p:sp>
        <p:nvSpPr>
          <p:cNvPr id="11" name="Rectangle avec flèche vers la gauche 10">
            <a:extLst>
              <a:ext uri="{FF2B5EF4-FFF2-40B4-BE49-F238E27FC236}">
                <a16:creationId xmlns:a16="http://schemas.microsoft.com/office/drawing/2014/main" id="{D412FFAF-8ABC-231E-0C1C-A04663C8A978}"/>
              </a:ext>
            </a:extLst>
          </p:cNvPr>
          <p:cNvSpPr/>
          <p:nvPr/>
        </p:nvSpPr>
        <p:spPr>
          <a:xfrm>
            <a:off x="3795253" y="2438290"/>
            <a:ext cx="1809136" cy="3849329"/>
          </a:xfrm>
          <a:prstGeom prst="lef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Pour les écrans plus petits</a:t>
            </a:r>
          </a:p>
        </p:txBody>
      </p:sp>
    </p:spTree>
    <p:extLst>
      <p:ext uri="{BB962C8B-B14F-4D97-AF65-F5344CB8AC3E}">
        <p14:creationId xmlns:p14="http://schemas.microsoft.com/office/powerpoint/2010/main" val="17757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16</a:t>
            </a:r>
          </a:p>
        </p:txBody>
      </p:sp>
      <p:pic>
        <p:nvPicPr>
          <p:cNvPr id="3" name="Image 2">
            <a:extLst>
              <a:ext uri="{FF2B5EF4-FFF2-40B4-BE49-F238E27FC236}">
                <a16:creationId xmlns:a16="http://schemas.microsoft.com/office/drawing/2014/main" id="{1586545B-D281-2FF9-20F9-2769560B0FCD}"/>
              </a:ext>
            </a:extLst>
          </p:cNvPr>
          <p:cNvPicPr>
            <a:picLocks noChangeAspect="1"/>
          </p:cNvPicPr>
          <p:nvPr/>
        </p:nvPicPr>
        <p:blipFill>
          <a:blip r:embed="rId2"/>
          <a:stretch>
            <a:fillRect/>
          </a:stretch>
        </p:blipFill>
        <p:spPr>
          <a:xfrm>
            <a:off x="0" y="1602080"/>
            <a:ext cx="4206358" cy="4906297"/>
          </a:xfrm>
          <a:prstGeom prst="rect">
            <a:avLst/>
          </a:prstGeom>
          <a:ln w="12700">
            <a:solidFill>
              <a:schemeClr val="tx1"/>
            </a:solidFill>
          </a:ln>
        </p:spPr>
      </p:pic>
      <p:pic>
        <p:nvPicPr>
          <p:cNvPr id="6" name="Image 5">
            <a:extLst>
              <a:ext uri="{FF2B5EF4-FFF2-40B4-BE49-F238E27FC236}">
                <a16:creationId xmlns:a16="http://schemas.microsoft.com/office/drawing/2014/main" id="{F8191456-F0A1-B6BC-D06F-4823AF84819F}"/>
              </a:ext>
            </a:extLst>
          </p:cNvPr>
          <p:cNvPicPr>
            <a:picLocks noChangeAspect="1"/>
          </p:cNvPicPr>
          <p:nvPr/>
        </p:nvPicPr>
        <p:blipFill>
          <a:blip r:embed="rId3"/>
          <a:stretch>
            <a:fillRect/>
          </a:stretch>
        </p:blipFill>
        <p:spPr>
          <a:xfrm>
            <a:off x="4206358" y="1602080"/>
            <a:ext cx="5863996" cy="4906297"/>
          </a:xfrm>
          <a:prstGeom prst="rect">
            <a:avLst/>
          </a:prstGeom>
          <a:ln>
            <a:solidFill>
              <a:schemeClr val="tx1"/>
            </a:solidFill>
          </a:ln>
        </p:spPr>
      </p:pic>
      <p:pic>
        <p:nvPicPr>
          <p:cNvPr id="12" name="Image 11">
            <a:extLst>
              <a:ext uri="{FF2B5EF4-FFF2-40B4-BE49-F238E27FC236}">
                <a16:creationId xmlns:a16="http://schemas.microsoft.com/office/drawing/2014/main" id="{8F111179-6EDB-322F-2993-6EF61A15E1F5}"/>
              </a:ext>
            </a:extLst>
          </p:cNvPr>
          <p:cNvPicPr>
            <a:picLocks noChangeAspect="1"/>
          </p:cNvPicPr>
          <p:nvPr/>
        </p:nvPicPr>
        <p:blipFill>
          <a:blip r:embed="rId4"/>
          <a:stretch>
            <a:fillRect/>
          </a:stretch>
        </p:blipFill>
        <p:spPr>
          <a:xfrm>
            <a:off x="7985643" y="1602080"/>
            <a:ext cx="4206357" cy="4906297"/>
          </a:xfrm>
          <a:prstGeom prst="rect">
            <a:avLst/>
          </a:prstGeom>
          <a:ln>
            <a:solidFill>
              <a:schemeClr val="tx1"/>
            </a:solidFill>
          </a:ln>
        </p:spPr>
      </p:pic>
      <p:sp>
        <p:nvSpPr>
          <p:cNvPr id="17" name="Rectangle avec flèche vers le bas 16">
            <a:extLst>
              <a:ext uri="{FF2B5EF4-FFF2-40B4-BE49-F238E27FC236}">
                <a16:creationId xmlns:a16="http://schemas.microsoft.com/office/drawing/2014/main" id="{FE8C103F-638F-C530-97C9-2DC858BB9104}"/>
              </a:ext>
            </a:extLst>
          </p:cNvPr>
          <p:cNvSpPr/>
          <p:nvPr/>
        </p:nvSpPr>
        <p:spPr>
          <a:xfrm>
            <a:off x="190500" y="457200"/>
            <a:ext cx="3860800" cy="990600"/>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Ecran d’ordinateur plus petit</a:t>
            </a:r>
          </a:p>
        </p:txBody>
      </p:sp>
      <p:sp>
        <p:nvSpPr>
          <p:cNvPr id="18" name="Rectangle avec flèche vers le bas 17">
            <a:extLst>
              <a:ext uri="{FF2B5EF4-FFF2-40B4-BE49-F238E27FC236}">
                <a16:creationId xmlns:a16="http://schemas.microsoft.com/office/drawing/2014/main" id="{B5510C1F-039A-05AE-2209-BF8ADAFCFDFE}"/>
              </a:ext>
            </a:extLst>
          </p:cNvPr>
          <p:cNvSpPr/>
          <p:nvPr/>
        </p:nvSpPr>
        <p:spPr>
          <a:xfrm>
            <a:off x="4445000" y="457200"/>
            <a:ext cx="3403600" cy="990600"/>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Ecran de tablette</a:t>
            </a:r>
          </a:p>
        </p:txBody>
      </p:sp>
      <p:sp>
        <p:nvSpPr>
          <p:cNvPr id="19" name="Rectangle avec flèche vers le bas 18">
            <a:extLst>
              <a:ext uri="{FF2B5EF4-FFF2-40B4-BE49-F238E27FC236}">
                <a16:creationId xmlns:a16="http://schemas.microsoft.com/office/drawing/2014/main" id="{7B9A8529-0EC1-C5D1-1D39-2F3CDA65C05A}"/>
              </a:ext>
            </a:extLst>
          </p:cNvPr>
          <p:cNvSpPr/>
          <p:nvPr/>
        </p:nvSpPr>
        <p:spPr>
          <a:xfrm>
            <a:off x="8305800" y="457200"/>
            <a:ext cx="3695700" cy="990600"/>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Ecran de téléphone</a:t>
            </a:r>
          </a:p>
        </p:txBody>
      </p:sp>
    </p:spTree>
    <p:extLst>
      <p:ext uri="{BB962C8B-B14F-4D97-AF65-F5344CB8AC3E}">
        <p14:creationId xmlns:p14="http://schemas.microsoft.com/office/powerpoint/2010/main" val="167174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a:bodyPr>
          <a:lstStyle/>
          <a:p>
            <a:pPr algn="ctr"/>
            <a:r>
              <a:rPr lang="fr-FR" sz="4800" b="1" dirty="0">
                <a:latin typeface="Abadi MT Condensed Light" panose="020B0306030101010103" pitchFamily="34" charset="77"/>
              </a:rPr>
              <a:t>Indices de Performances</a:t>
            </a:r>
            <a:endParaRPr lang="fr-FR" sz="4800" dirty="0">
              <a:latin typeface="Abadi MT Condensed Light" panose="020B0306030101010103" pitchFamily="34" charset="77"/>
            </a:endParaRP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sz="half" idx="1"/>
          </p:nvPr>
        </p:nvSpPr>
        <p:spPr>
          <a:xfrm>
            <a:off x="838200" y="1567208"/>
            <a:ext cx="10515600" cy="723708"/>
          </a:xfrm>
        </p:spPr>
        <p:txBody>
          <a:bodyPr>
            <a:normAutofit/>
          </a:bodyPr>
          <a:lstStyle/>
          <a:p>
            <a:pPr marL="457200" lvl="1" indent="0">
              <a:buNone/>
            </a:pPr>
            <a:r>
              <a:rPr lang="fr-FR" sz="1800" b="1" dirty="0">
                <a:latin typeface="Abadi MT Condensed Light" panose="020B0306030101010103" pitchFamily="34" charset="77"/>
              </a:rPr>
              <a:t>Pour optimiser les indices de performance de la page j’ai converti le image en « .webp » pour alléger le temps de chargement du site.</a:t>
            </a: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17</a:t>
            </a:r>
          </a:p>
        </p:txBody>
      </p:sp>
      <p:pic>
        <p:nvPicPr>
          <p:cNvPr id="6" name="Image 5">
            <a:extLst>
              <a:ext uri="{FF2B5EF4-FFF2-40B4-BE49-F238E27FC236}">
                <a16:creationId xmlns:a16="http://schemas.microsoft.com/office/drawing/2014/main" id="{E72166AB-C23D-A7D2-F9FF-951BB5D12AD7}"/>
              </a:ext>
            </a:extLst>
          </p:cNvPr>
          <p:cNvPicPr>
            <a:picLocks noChangeAspect="1"/>
          </p:cNvPicPr>
          <p:nvPr/>
        </p:nvPicPr>
        <p:blipFill>
          <a:blip r:embed="rId3"/>
          <a:stretch>
            <a:fillRect/>
          </a:stretch>
        </p:blipFill>
        <p:spPr>
          <a:xfrm>
            <a:off x="432620" y="3422814"/>
            <a:ext cx="5250426" cy="3085562"/>
          </a:xfrm>
          <a:prstGeom prst="rect">
            <a:avLst/>
          </a:prstGeom>
        </p:spPr>
      </p:pic>
      <p:pic>
        <p:nvPicPr>
          <p:cNvPr id="12" name="Image 11">
            <a:extLst>
              <a:ext uri="{FF2B5EF4-FFF2-40B4-BE49-F238E27FC236}">
                <a16:creationId xmlns:a16="http://schemas.microsoft.com/office/drawing/2014/main" id="{2B9491D2-3F30-D0B0-AF7D-416652260B9C}"/>
              </a:ext>
            </a:extLst>
          </p:cNvPr>
          <p:cNvPicPr>
            <a:picLocks noChangeAspect="1"/>
          </p:cNvPicPr>
          <p:nvPr/>
        </p:nvPicPr>
        <p:blipFill>
          <a:blip r:embed="rId4"/>
          <a:stretch>
            <a:fillRect/>
          </a:stretch>
        </p:blipFill>
        <p:spPr>
          <a:xfrm>
            <a:off x="6386527" y="3422814"/>
            <a:ext cx="5250426" cy="3085563"/>
          </a:xfrm>
          <a:prstGeom prst="rect">
            <a:avLst/>
          </a:prstGeom>
        </p:spPr>
      </p:pic>
      <p:sp>
        <p:nvSpPr>
          <p:cNvPr id="13" name="Rectangle avec flèche vers le bas 12">
            <a:extLst>
              <a:ext uri="{FF2B5EF4-FFF2-40B4-BE49-F238E27FC236}">
                <a16:creationId xmlns:a16="http://schemas.microsoft.com/office/drawing/2014/main" id="{2711779F-6BD3-0F09-3411-0BB5FE457C7F}"/>
              </a:ext>
            </a:extLst>
          </p:cNvPr>
          <p:cNvSpPr/>
          <p:nvPr/>
        </p:nvSpPr>
        <p:spPr>
          <a:xfrm>
            <a:off x="1032387" y="2625213"/>
            <a:ext cx="4306529" cy="797601"/>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Indices de performances pour ordinateur</a:t>
            </a:r>
          </a:p>
        </p:txBody>
      </p:sp>
      <p:sp>
        <p:nvSpPr>
          <p:cNvPr id="14" name="Rectangle avec flèche vers le bas 13">
            <a:extLst>
              <a:ext uri="{FF2B5EF4-FFF2-40B4-BE49-F238E27FC236}">
                <a16:creationId xmlns:a16="http://schemas.microsoft.com/office/drawing/2014/main" id="{59581308-896D-7F50-10B0-634DEDD5A781}"/>
              </a:ext>
            </a:extLst>
          </p:cNvPr>
          <p:cNvSpPr/>
          <p:nvPr/>
        </p:nvSpPr>
        <p:spPr>
          <a:xfrm>
            <a:off x="6744929" y="2625213"/>
            <a:ext cx="4577392" cy="785725"/>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Indices de performances pour mobile</a:t>
            </a:r>
          </a:p>
        </p:txBody>
      </p:sp>
    </p:spTree>
    <p:extLst>
      <p:ext uri="{BB962C8B-B14F-4D97-AF65-F5344CB8AC3E}">
        <p14:creationId xmlns:p14="http://schemas.microsoft.com/office/powerpoint/2010/main" val="417237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a:bodyPr>
          <a:lstStyle/>
          <a:p>
            <a:pPr algn="ctr"/>
            <a:r>
              <a:rPr lang="fr-FR" sz="4800" b="1" dirty="0">
                <a:latin typeface="Abadi MT Condensed Light" panose="020B0306030101010103" pitchFamily="34" charset="77"/>
              </a:rPr>
              <a:t>Rendu final</a:t>
            </a:r>
            <a:endParaRPr lang="fr-FR" sz="4800" dirty="0">
              <a:latin typeface="Abadi MT Condensed Light" panose="020B0306030101010103" pitchFamily="34" charset="77"/>
            </a:endParaRP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18</a:t>
            </a:r>
          </a:p>
        </p:txBody>
      </p:sp>
      <p:pic>
        <p:nvPicPr>
          <p:cNvPr id="9" name="Image 8">
            <a:extLst>
              <a:ext uri="{FF2B5EF4-FFF2-40B4-BE49-F238E27FC236}">
                <a16:creationId xmlns:a16="http://schemas.microsoft.com/office/drawing/2014/main" id="{5E9DC1A7-C2EF-43F3-31B1-411A8A612C15}"/>
              </a:ext>
            </a:extLst>
          </p:cNvPr>
          <p:cNvPicPr>
            <a:picLocks noChangeAspect="1"/>
          </p:cNvPicPr>
          <p:nvPr/>
        </p:nvPicPr>
        <p:blipFill>
          <a:blip r:embed="rId3"/>
          <a:stretch>
            <a:fillRect/>
          </a:stretch>
        </p:blipFill>
        <p:spPr>
          <a:xfrm>
            <a:off x="792102" y="2155723"/>
            <a:ext cx="2831820" cy="2032820"/>
          </a:xfrm>
          <a:prstGeom prst="rect">
            <a:avLst/>
          </a:prstGeom>
        </p:spPr>
      </p:pic>
      <p:pic>
        <p:nvPicPr>
          <p:cNvPr id="11" name="Image 10">
            <a:extLst>
              <a:ext uri="{FF2B5EF4-FFF2-40B4-BE49-F238E27FC236}">
                <a16:creationId xmlns:a16="http://schemas.microsoft.com/office/drawing/2014/main" id="{32521FF3-D06A-D78C-AC18-79470301F25F}"/>
              </a:ext>
            </a:extLst>
          </p:cNvPr>
          <p:cNvPicPr>
            <a:picLocks noChangeAspect="1"/>
          </p:cNvPicPr>
          <p:nvPr/>
        </p:nvPicPr>
        <p:blipFill>
          <a:blip r:embed="rId4"/>
          <a:stretch>
            <a:fillRect/>
          </a:stretch>
        </p:blipFill>
        <p:spPr>
          <a:xfrm>
            <a:off x="792102" y="4336651"/>
            <a:ext cx="2831820" cy="1936955"/>
          </a:xfrm>
          <a:prstGeom prst="rect">
            <a:avLst/>
          </a:prstGeom>
        </p:spPr>
      </p:pic>
      <p:pic>
        <p:nvPicPr>
          <p:cNvPr id="16" name="Image 15">
            <a:extLst>
              <a:ext uri="{FF2B5EF4-FFF2-40B4-BE49-F238E27FC236}">
                <a16:creationId xmlns:a16="http://schemas.microsoft.com/office/drawing/2014/main" id="{C69E7EAD-B88F-B490-80A9-560162A0CF7A}"/>
              </a:ext>
            </a:extLst>
          </p:cNvPr>
          <p:cNvPicPr>
            <a:picLocks noChangeAspect="1"/>
          </p:cNvPicPr>
          <p:nvPr/>
        </p:nvPicPr>
        <p:blipFill>
          <a:blip r:embed="rId5"/>
          <a:stretch>
            <a:fillRect/>
          </a:stretch>
        </p:blipFill>
        <p:spPr>
          <a:xfrm>
            <a:off x="3890529" y="2155723"/>
            <a:ext cx="2940966" cy="2032820"/>
          </a:xfrm>
          <a:prstGeom prst="rect">
            <a:avLst/>
          </a:prstGeom>
        </p:spPr>
      </p:pic>
      <p:pic>
        <p:nvPicPr>
          <p:cNvPr id="18" name="Image 17">
            <a:extLst>
              <a:ext uri="{FF2B5EF4-FFF2-40B4-BE49-F238E27FC236}">
                <a16:creationId xmlns:a16="http://schemas.microsoft.com/office/drawing/2014/main" id="{53CA4C9B-49F0-5DC7-D9C1-0B01994C522D}"/>
              </a:ext>
            </a:extLst>
          </p:cNvPr>
          <p:cNvPicPr>
            <a:picLocks noChangeAspect="1"/>
          </p:cNvPicPr>
          <p:nvPr/>
        </p:nvPicPr>
        <p:blipFill>
          <a:blip r:embed="rId6"/>
          <a:stretch>
            <a:fillRect/>
          </a:stretch>
        </p:blipFill>
        <p:spPr>
          <a:xfrm>
            <a:off x="9671726" y="1435510"/>
            <a:ext cx="1640763" cy="5072867"/>
          </a:xfrm>
          <a:prstGeom prst="rect">
            <a:avLst/>
          </a:prstGeom>
        </p:spPr>
      </p:pic>
      <p:pic>
        <p:nvPicPr>
          <p:cNvPr id="20" name="Image 19">
            <a:extLst>
              <a:ext uri="{FF2B5EF4-FFF2-40B4-BE49-F238E27FC236}">
                <a16:creationId xmlns:a16="http://schemas.microsoft.com/office/drawing/2014/main" id="{0D8D5F33-F83D-D53B-AD9D-F30EEC575023}"/>
              </a:ext>
            </a:extLst>
          </p:cNvPr>
          <p:cNvPicPr>
            <a:picLocks noChangeAspect="1"/>
          </p:cNvPicPr>
          <p:nvPr/>
        </p:nvPicPr>
        <p:blipFill>
          <a:blip r:embed="rId7"/>
          <a:stretch>
            <a:fillRect/>
          </a:stretch>
        </p:blipFill>
        <p:spPr>
          <a:xfrm>
            <a:off x="3890529" y="4336651"/>
            <a:ext cx="2831821" cy="2032820"/>
          </a:xfrm>
          <a:prstGeom prst="rect">
            <a:avLst/>
          </a:prstGeom>
        </p:spPr>
      </p:pic>
      <p:sp>
        <p:nvSpPr>
          <p:cNvPr id="21" name="Rectangle avec flèche vers la droite 20">
            <a:extLst>
              <a:ext uri="{FF2B5EF4-FFF2-40B4-BE49-F238E27FC236}">
                <a16:creationId xmlns:a16="http://schemas.microsoft.com/office/drawing/2014/main" id="{0686F9CD-CDAC-F074-A2C0-BF7D529C7B15}"/>
              </a:ext>
            </a:extLst>
          </p:cNvPr>
          <p:cNvSpPr/>
          <p:nvPr/>
        </p:nvSpPr>
        <p:spPr>
          <a:xfrm>
            <a:off x="7255565" y="1517854"/>
            <a:ext cx="2206487" cy="4908177"/>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En Comparaison avec la</a:t>
            </a:r>
          </a:p>
          <a:p>
            <a:pPr algn="ctr"/>
            <a:r>
              <a:rPr lang="fr-FR" dirty="0"/>
              <a:t>maquette du client</a:t>
            </a:r>
          </a:p>
        </p:txBody>
      </p:sp>
      <p:sp>
        <p:nvSpPr>
          <p:cNvPr id="22" name="Rectangle avec flèche vers le bas 21">
            <a:extLst>
              <a:ext uri="{FF2B5EF4-FFF2-40B4-BE49-F238E27FC236}">
                <a16:creationId xmlns:a16="http://schemas.microsoft.com/office/drawing/2014/main" id="{DDEBF087-950B-E3D5-2B16-1059B984BD38}"/>
              </a:ext>
            </a:extLst>
          </p:cNvPr>
          <p:cNvSpPr/>
          <p:nvPr/>
        </p:nvSpPr>
        <p:spPr>
          <a:xfrm>
            <a:off x="838200" y="1369144"/>
            <a:ext cx="5884150" cy="786580"/>
          </a:xfrm>
          <a:prstGeom prst="down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Rendu du travail de la page HTML </a:t>
            </a:r>
          </a:p>
        </p:txBody>
      </p:sp>
    </p:spTree>
    <p:extLst>
      <p:ext uri="{BB962C8B-B14F-4D97-AF65-F5344CB8AC3E}">
        <p14:creationId xmlns:p14="http://schemas.microsoft.com/office/powerpoint/2010/main" val="37882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a:bodyPr>
          <a:lstStyle/>
          <a:p>
            <a:pPr algn="ctr"/>
            <a:r>
              <a:rPr lang="fr-FR" sz="4800" b="1" dirty="0">
                <a:latin typeface="Abadi MT Condensed Light" panose="020B0306030101010103" pitchFamily="34" charset="77"/>
              </a:rPr>
              <a:t>Rendu final</a:t>
            </a:r>
            <a:endParaRPr lang="fr-FR" sz="4800" dirty="0">
              <a:latin typeface="Abadi MT Condensed Light" panose="020B0306030101010103" pitchFamily="34" charset="77"/>
            </a:endParaRP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18</a:t>
            </a:r>
          </a:p>
        </p:txBody>
      </p:sp>
      <p:pic>
        <p:nvPicPr>
          <p:cNvPr id="18" name="Image 17">
            <a:extLst>
              <a:ext uri="{FF2B5EF4-FFF2-40B4-BE49-F238E27FC236}">
                <a16:creationId xmlns:a16="http://schemas.microsoft.com/office/drawing/2014/main" id="{53CA4C9B-49F0-5DC7-D9C1-0B01994C522D}"/>
              </a:ext>
            </a:extLst>
          </p:cNvPr>
          <p:cNvPicPr>
            <a:picLocks noChangeAspect="1"/>
          </p:cNvPicPr>
          <p:nvPr/>
        </p:nvPicPr>
        <p:blipFill>
          <a:blip r:embed="rId3"/>
          <a:stretch>
            <a:fillRect/>
          </a:stretch>
        </p:blipFill>
        <p:spPr>
          <a:xfrm>
            <a:off x="8756374" y="1435510"/>
            <a:ext cx="2556115" cy="5072867"/>
          </a:xfrm>
          <a:prstGeom prst="rect">
            <a:avLst/>
          </a:prstGeom>
        </p:spPr>
      </p:pic>
      <p:sp>
        <p:nvSpPr>
          <p:cNvPr id="21" name="Rectangle avec flèche vers la droite 20">
            <a:extLst>
              <a:ext uri="{FF2B5EF4-FFF2-40B4-BE49-F238E27FC236}">
                <a16:creationId xmlns:a16="http://schemas.microsoft.com/office/drawing/2014/main" id="{0686F9CD-CDAC-F074-A2C0-BF7D529C7B15}"/>
              </a:ext>
            </a:extLst>
          </p:cNvPr>
          <p:cNvSpPr/>
          <p:nvPr/>
        </p:nvSpPr>
        <p:spPr>
          <a:xfrm>
            <a:off x="6096000" y="1578365"/>
            <a:ext cx="2206487" cy="4908177"/>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En Comparaison avec la</a:t>
            </a:r>
          </a:p>
          <a:p>
            <a:pPr algn="ctr"/>
            <a:r>
              <a:rPr lang="fr-FR" dirty="0"/>
              <a:t>maquette du client</a:t>
            </a:r>
          </a:p>
        </p:txBody>
      </p:sp>
      <p:pic>
        <p:nvPicPr>
          <p:cNvPr id="5" name="Image 4">
            <a:extLst>
              <a:ext uri="{FF2B5EF4-FFF2-40B4-BE49-F238E27FC236}">
                <a16:creationId xmlns:a16="http://schemas.microsoft.com/office/drawing/2014/main" id="{E1E593D5-E684-BB3F-33F9-C47011F9F870}"/>
              </a:ext>
            </a:extLst>
          </p:cNvPr>
          <p:cNvPicPr>
            <a:picLocks noChangeAspect="1"/>
          </p:cNvPicPr>
          <p:nvPr/>
        </p:nvPicPr>
        <p:blipFill>
          <a:blip r:embed="rId4"/>
          <a:stretch>
            <a:fillRect/>
          </a:stretch>
        </p:blipFill>
        <p:spPr>
          <a:xfrm>
            <a:off x="838200" y="1435509"/>
            <a:ext cx="2556115" cy="5193891"/>
          </a:xfrm>
          <a:prstGeom prst="rect">
            <a:avLst/>
          </a:prstGeom>
        </p:spPr>
      </p:pic>
      <p:sp>
        <p:nvSpPr>
          <p:cNvPr id="6" name="Rectangle avec flèche vers la gauche 5">
            <a:extLst>
              <a:ext uri="{FF2B5EF4-FFF2-40B4-BE49-F238E27FC236}">
                <a16:creationId xmlns:a16="http://schemas.microsoft.com/office/drawing/2014/main" id="{B5F9C152-B930-BC1F-5955-B5E4A49EE43C}"/>
              </a:ext>
            </a:extLst>
          </p:cNvPr>
          <p:cNvSpPr/>
          <p:nvPr/>
        </p:nvSpPr>
        <p:spPr>
          <a:xfrm>
            <a:off x="3585592" y="1578365"/>
            <a:ext cx="2056521" cy="4930012"/>
          </a:xfrm>
          <a:prstGeom prst="lef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Rendu final de la page WEB avec </a:t>
            </a:r>
            <a:r>
              <a:rPr lang="fr-FR" dirty="0" err="1"/>
              <a:t>GoFullPage</a:t>
            </a:r>
            <a:endParaRPr lang="fr-FR" dirty="0"/>
          </a:p>
        </p:txBody>
      </p:sp>
    </p:spTree>
    <p:extLst>
      <p:ext uri="{BB962C8B-B14F-4D97-AF65-F5344CB8AC3E}">
        <p14:creationId xmlns:p14="http://schemas.microsoft.com/office/powerpoint/2010/main" val="698798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17633"/>
          </a:xfrm>
          <a:solidFill>
            <a:schemeClr val="accent2"/>
          </a:solidFill>
        </p:spPr>
        <p:txBody>
          <a:bodyPr>
            <a:normAutofit/>
          </a:bodyPr>
          <a:lstStyle/>
          <a:p>
            <a:pPr algn="ctr"/>
            <a:r>
              <a:rPr lang="fr-FR" sz="4800" dirty="0">
                <a:latin typeface="Abadi MT Condensed Light" panose="020B0306030101010103" pitchFamily="34" charset="77"/>
              </a:rPr>
              <a:t>Table des matières</a:t>
            </a: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sz="half" idx="1"/>
          </p:nvPr>
        </p:nvSpPr>
        <p:spPr>
          <a:xfrm>
            <a:off x="838199" y="1825625"/>
            <a:ext cx="9090992" cy="4351338"/>
          </a:xfrm>
        </p:spPr>
        <p:txBody>
          <a:bodyPr>
            <a:normAutofit lnSpcReduction="10000"/>
          </a:bodyPr>
          <a:lstStyle/>
          <a:p>
            <a:pPr lvl="1"/>
            <a:r>
              <a:rPr lang="fr-FR" sz="1800" b="1" dirty="0">
                <a:latin typeface="Abadi MT Condensed Light" panose="020B0306030101010103" pitchFamily="34" charset="77"/>
              </a:rPr>
              <a:t>Mission					</a:t>
            </a:r>
          </a:p>
          <a:p>
            <a:pPr lvl="1"/>
            <a:r>
              <a:rPr lang="fr-FR" sz="1800" b="1" dirty="0">
                <a:latin typeface="Abadi MT Condensed Light" panose="020B0306030101010103" pitchFamily="34" charset="77"/>
              </a:rPr>
              <a:t>Cahier des charges						</a:t>
            </a:r>
          </a:p>
          <a:p>
            <a:pPr lvl="1"/>
            <a:r>
              <a:rPr lang="fr-FR" sz="1800" b="1" dirty="0">
                <a:latin typeface="Abadi MT Condensed Light" panose="020B0306030101010103" pitchFamily="34" charset="77"/>
              </a:rPr>
              <a:t>Outils et logiciels utilisés						</a:t>
            </a:r>
          </a:p>
          <a:p>
            <a:pPr lvl="1"/>
            <a:r>
              <a:rPr lang="fr-FR" sz="1800" b="1" dirty="0">
                <a:latin typeface="Abadi MT Condensed Light" panose="020B0306030101010103" pitchFamily="34" charset="77"/>
              </a:rPr>
              <a:t>Éléments fournis par le client					</a:t>
            </a:r>
          </a:p>
          <a:p>
            <a:pPr lvl="1"/>
            <a:r>
              <a:rPr lang="fr-FR" sz="1800" b="1" dirty="0">
                <a:latin typeface="Abadi MT Condensed Light" panose="020B0306030101010103" pitchFamily="34" charset="77"/>
              </a:rPr>
              <a:t>Élaboration de la page HTML</a:t>
            </a:r>
          </a:p>
          <a:p>
            <a:pPr lvl="2">
              <a:buFont typeface="Wingdings" pitchFamily="2" charset="2"/>
              <a:buChar char="Ø"/>
            </a:pPr>
            <a:r>
              <a:rPr lang="fr-FR" sz="1400" dirty="0">
                <a:latin typeface="Abadi MT Condensed Light" panose="020B0306030101010103" pitchFamily="34" charset="77"/>
              </a:rPr>
              <a:t>Mise en place du HTLM5					</a:t>
            </a:r>
          </a:p>
          <a:p>
            <a:pPr lvl="2">
              <a:buFont typeface="Wingdings" pitchFamily="2" charset="2"/>
              <a:buChar char="Ø"/>
            </a:pPr>
            <a:r>
              <a:rPr lang="fr-FR" sz="1400" dirty="0">
                <a:latin typeface="Abadi MT Condensed Light" panose="020B0306030101010103" pitchFamily="34" charset="77"/>
              </a:rPr>
              <a:t>Création des balises	</a:t>
            </a:r>
          </a:p>
          <a:p>
            <a:pPr lvl="1"/>
            <a:r>
              <a:rPr lang="fr-FR" sz="1800" b="1" dirty="0">
                <a:latin typeface="Abadi MT Condensed Light" panose="020B0306030101010103" pitchFamily="34" charset="77"/>
              </a:rPr>
              <a:t>Mise en forme de la page HTML</a:t>
            </a:r>
          </a:p>
          <a:p>
            <a:pPr lvl="2">
              <a:buFont typeface="Wingdings" pitchFamily="2" charset="2"/>
              <a:buChar char="Ø"/>
            </a:pPr>
            <a:r>
              <a:rPr lang="fr-FR" sz="1400" dirty="0">
                <a:latin typeface="Abadi MT Condensed Light" panose="020B0306030101010103" pitchFamily="34" charset="77"/>
              </a:rPr>
              <a:t>Utilisation du framework « Bootstrap »	</a:t>
            </a:r>
          </a:p>
          <a:p>
            <a:pPr lvl="2">
              <a:buFont typeface="Wingdings" pitchFamily="2" charset="2"/>
              <a:buChar char="Ø"/>
            </a:pPr>
            <a:r>
              <a:rPr lang="fr-FR" sz="1400" dirty="0">
                <a:latin typeface="Abadi MT Condensed Light" panose="020B0306030101010103" pitchFamily="34" charset="77"/>
              </a:rPr>
              <a:t>Mise en relation avec le fichier « style.css »	</a:t>
            </a:r>
          </a:p>
          <a:p>
            <a:pPr lvl="2">
              <a:buFont typeface="Wingdings" pitchFamily="2" charset="2"/>
              <a:buChar char="Ø"/>
            </a:pPr>
            <a:r>
              <a:rPr lang="fr-FR" sz="1400" dirty="0">
                <a:latin typeface="Abadi MT Condensed Light" panose="020B0306030101010103" pitchFamily="34" charset="77"/>
              </a:rPr>
              <a:t>Introduction des éléments fournis par le client (icones, images et codes couleurs)</a:t>
            </a:r>
            <a:endParaRPr lang="fr-FR" sz="1800" dirty="0">
              <a:latin typeface="Abadi MT Condensed Light" panose="020B0306030101010103" pitchFamily="34" charset="77"/>
            </a:endParaRPr>
          </a:p>
          <a:p>
            <a:pPr lvl="1"/>
            <a:r>
              <a:rPr lang="fr-FR" sz="1800" b="1" dirty="0">
                <a:latin typeface="Abadi MT Condensed Light" panose="020B0306030101010103" pitchFamily="34" charset="77"/>
              </a:rPr>
              <a:t>Navigation sur la page HTML</a:t>
            </a:r>
          </a:p>
          <a:p>
            <a:pPr lvl="1"/>
            <a:r>
              <a:rPr lang="fr-FR" sz="1800" b="1" dirty="0">
                <a:latin typeface="Abadi MT Condensed Light" panose="020B0306030101010103" pitchFamily="34" charset="77"/>
              </a:rPr>
              <a:t>Rendre le site responsive sur plusieurs supports</a:t>
            </a:r>
          </a:p>
          <a:p>
            <a:pPr lvl="1"/>
            <a:r>
              <a:rPr lang="fr-FR" sz="1800" b="1" dirty="0">
                <a:latin typeface="Abadi MT Condensed Light" panose="020B0306030101010103" pitchFamily="34" charset="77"/>
              </a:rPr>
              <a:t>Indices de Performances</a:t>
            </a:r>
          </a:p>
          <a:p>
            <a:pPr lvl="1"/>
            <a:r>
              <a:rPr lang="fr-FR" sz="1800" b="1" dirty="0">
                <a:latin typeface="Abadi MT Condensed Light" panose="020B0306030101010103" pitchFamily="34" charset="77"/>
              </a:rPr>
              <a:t>Rendu final</a:t>
            </a:r>
          </a:p>
        </p:txBody>
      </p:sp>
      <p:sp>
        <p:nvSpPr>
          <p:cNvPr id="3" name="ZoneTexte 2">
            <a:extLst>
              <a:ext uri="{FF2B5EF4-FFF2-40B4-BE49-F238E27FC236}">
                <a16:creationId xmlns:a16="http://schemas.microsoft.com/office/drawing/2014/main" id="{C23513EC-7BEF-2C42-F85F-8528FA5B765D}"/>
              </a:ext>
            </a:extLst>
          </p:cNvPr>
          <p:cNvSpPr txBox="1"/>
          <p:nvPr/>
        </p:nvSpPr>
        <p:spPr>
          <a:xfrm>
            <a:off x="11322321" y="6508377"/>
            <a:ext cx="869679" cy="246221"/>
          </a:xfrm>
          <a:prstGeom prst="rect">
            <a:avLst/>
          </a:prstGeom>
          <a:noFill/>
        </p:spPr>
        <p:txBody>
          <a:bodyPr wrap="square" rtlCol="0">
            <a:spAutoFit/>
          </a:bodyPr>
          <a:lstStyle/>
          <a:p>
            <a:r>
              <a:rPr lang="fr-FR" sz="1000" dirty="0"/>
              <a:t>Page 2</a:t>
            </a:r>
          </a:p>
        </p:txBody>
      </p:sp>
      <p:sp>
        <p:nvSpPr>
          <p:cNvPr id="16" name="Espace réservé du contenu 4">
            <a:extLst>
              <a:ext uri="{FF2B5EF4-FFF2-40B4-BE49-F238E27FC236}">
                <a16:creationId xmlns:a16="http://schemas.microsoft.com/office/drawing/2014/main" id="{6311FA2F-14CF-DCEB-2E1A-6A2C48DE6A2B}"/>
              </a:ext>
            </a:extLst>
          </p:cNvPr>
          <p:cNvSpPr txBox="1">
            <a:spLocks/>
          </p:cNvSpPr>
          <p:nvPr/>
        </p:nvSpPr>
        <p:spPr>
          <a:xfrm>
            <a:off x="9461501" y="1825624"/>
            <a:ext cx="2870200" cy="4351337"/>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fr-FR" sz="1800" b="1" dirty="0">
                <a:latin typeface="Abadi MT Condensed Light" panose="020B0306030101010103" pitchFamily="34" charset="77"/>
              </a:rPr>
              <a:t>Page 3		</a:t>
            </a:r>
          </a:p>
          <a:p>
            <a:pPr marL="457200" lvl="1" indent="0">
              <a:buNone/>
            </a:pPr>
            <a:r>
              <a:rPr lang="fr-FR" sz="1800" b="1" dirty="0">
                <a:latin typeface="Abadi MT Condensed Light" panose="020B0306030101010103" pitchFamily="34" charset="77"/>
              </a:rPr>
              <a:t>Page 4		</a:t>
            </a:r>
          </a:p>
          <a:p>
            <a:pPr marL="457200" lvl="1" indent="0">
              <a:buNone/>
            </a:pPr>
            <a:r>
              <a:rPr lang="fr-FR" sz="1800" b="1" dirty="0">
                <a:latin typeface="Abadi MT Condensed Light" panose="020B0306030101010103" pitchFamily="34" charset="77"/>
              </a:rPr>
              <a:t>Page 5	</a:t>
            </a:r>
          </a:p>
          <a:p>
            <a:pPr marL="457200" lvl="1" indent="0">
              <a:buNone/>
            </a:pPr>
            <a:r>
              <a:rPr lang="fr-FR" sz="1800" b="1" dirty="0">
                <a:latin typeface="Abadi MT Condensed Light" panose="020B0306030101010103" pitchFamily="34" charset="77"/>
              </a:rPr>
              <a:t>Page 6	</a:t>
            </a:r>
          </a:p>
          <a:p>
            <a:pPr marL="457200" lvl="1" indent="0">
              <a:buNone/>
            </a:pPr>
            <a:r>
              <a:rPr lang="fr-FR" sz="1800" b="1" dirty="0">
                <a:latin typeface="Abadi MT Condensed Light" panose="020B0306030101010103" pitchFamily="34" charset="77"/>
              </a:rPr>
              <a:t>Page 7 / 8</a:t>
            </a:r>
          </a:p>
          <a:p>
            <a:pPr marL="457200" lvl="1" indent="0">
              <a:buNone/>
            </a:pPr>
            <a:r>
              <a:rPr lang="fr-FR" sz="1400" dirty="0">
                <a:latin typeface="Abadi MT Condensed Light" panose="020B0306030101010103" pitchFamily="34" charset="77"/>
              </a:rPr>
              <a:t>Page 7</a:t>
            </a:r>
          </a:p>
          <a:p>
            <a:pPr marL="457200" lvl="1" indent="0">
              <a:buNone/>
            </a:pPr>
            <a:r>
              <a:rPr lang="fr-FR" sz="1400" dirty="0">
                <a:latin typeface="Abadi MT Condensed Light" panose="020B0306030101010103" pitchFamily="34" charset="77"/>
              </a:rPr>
              <a:t>Page 8	</a:t>
            </a:r>
          </a:p>
          <a:p>
            <a:pPr marL="457200" lvl="1" indent="0">
              <a:buNone/>
            </a:pPr>
            <a:r>
              <a:rPr lang="fr-FR" sz="1800" b="1" dirty="0">
                <a:latin typeface="Abadi MT Condensed Light" panose="020B0306030101010103" pitchFamily="34" charset="77"/>
              </a:rPr>
              <a:t>Page 9 / 13</a:t>
            </a:r>
          </a:p>
          <a:p>
            <a:pPr marL="457200" lvl="1" indent="0">
              <a:buNone/>
            </a:pPr>
            <a:r>
              <a:rPr lang="fr-FR" sz="1400" dirty="0">
                <a:latin typeface="Abadi MT Condensed Light" panose="020B0306030101010103" pitchFamily="34" charset="77"/>
              </a:rPr>
              <a:t>Page 9 / 10</a:t>
            </a:r>
          </a:p>
          <a:p>
            <a:pPr marL="457200" lvl="1" indent="0">
              <a:buNone/>
            </a:pPr>
            <a:r>
              <a:rPr lang="fr-FR" sz="1400" dirty="0">
                <a:latin typeface="Abadi MT Condensed Light" panose="020B0306030101010103" pitchFamily="34" charset="77"/>
              </a:rPr>
              <a:t>Page 11	</a:t>
            </a:r>
          </a:p>
          <a:p>
            <a:pPr marL="457200" lvl="1" indent="0">
              <a:buNone/>
            </a:pPr>
            <a:r>
              <a:rPr lang="fr-FR" sz="1400" dirty="0">
                <a:latin typeface="Abadi MT Condensed Light" panose="020B0306030101010103" pitchFamily="34" charset="77"/>
              </a:rPr>
              <a:t>Page 12 / 13</a:t>
            </a:r>
          </a:p>
          <a:p>
            <a:pPr marL="457200" lvl="1" indent="0">
              <a:buNone/>
            </a:pPr>
            <a:r>
              <a:rPr kumimoji="0" lang="fr-FR" sz="1800" b="1" i="0" u="none" strike="noStrike" kern="1200" cap="none" spc="0" normalizeH="0" baseline="0" noProof="0" dirty="0">
                <a:ln>
                  <a:noFill/>
                </a:ln>
                <a:solidFill>
                  <a:prstClr val="black"/>
                </a:solidFill>
                <a:effectLst/>
                <a:uLnTx/>
                <a:uFillTx/>
                <a:latin typeface="Abadi MT Condensed Light" panose="020B0306030101010103" pitchFamily="34" charset="77"/>
                <a:ea typeface="+mn-ea"/>
                <a:cs typeface="+mn-cs"/>
              </a:rPr>
              <a:t>Page 14</a:t>
            </a:r>
          </a:p>
          <a:p>
            <a:pPr marL="457200" lvl="1" indent="0">
              <a:buNone/>
            </a:pPr>
            <a:r>
              <a:rPr lang="fr-FR" sz="1800" b="1" dirty="0">
                <a:solidFill>
                  <a:prstClr val="black"/>
                </a:solidFill>
                <a:latin typeface="Abadi MT Condensed Light" panose="020B0306030101010103" pitchFamily="34" charset="77"/>
              </a:rPr>
              <a:t>Page 15 / 16</a:t>
            </a:r>
          </a:p>
          <a:p>
            <a:pPr marL="457200" lvl="1" indent="0">
              <a:buNone/>
            </a:pPr>
            <a:r>
              <a:rPr lang="fr-FR" sz="1800" b="1" dirty="0">
                <a:solidFill>
                  <a:prstClr val="black"/>
                </a:solidFill>
                <a:latin typeface="Abadi MT Condensed Light" panose="020B0306030101010103" pitchFamily="34" charset="77"/>
              </a:rPr>
              <a:t>Page 17</a:t>
            </a:r>
          </a:p>
          <a:p>
            <a:pPr marL="457200" lvl="1" indent="0">
              <a:buNone/>
            </a:pPr>
            <a:r>
              <a:rPr lang="fr-FR" sz="1800" b="1" dirty="0">
                <a:solidFill>
                  <a:prstClr val="black"/>
                </a:solidFill>
                <a:latin typeface="Abadi MT Condensed Light" panose="020B0306030101010103" pitchFamily="34" charset="77"/>
              </a:rPr>
              <a:t>Page 18</a:t>
            </a:r>
            <a:endParaRPr lang="fr-FR" sz="1400" dirty="0">
              <a:latin typeface="Abadi MT Condensed Light" panose="020B0306030101010103" pitchFamily="34" charset="77"/>
            </a:endParaRPr>
          </a:p>
        </p:txBody>
      </p:sp>
    </p:spTree>
    <p:extLst>
      <p:ext uri="{BB962C8B-B14F-4D97-AF65-F5344CB8AC3E}">
        <p14:creationId xmlns:p14="http://schemas.microsoft.com/office/powerpoint/2010/main" val="490392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06721" y="103402"/>
            <a:ext cx="10515600" cy="1074278"/>
          </a:xfrm>
          <a:solidFill>
            <a:schemeClr val="accent2"/>
          </a:solidFill>
        </p:spPr>
        <p:txBody>
          <a:bodyPr>
            <a:normAutofit/>
          </a:bodyPr>
          <a:lstStyle/>
          <a:p>
            <a:pPr algn="ctr"/>
            <a:r>
              <a:rPr lang="fr-FR" sz="4800" dirty="0">
                <a:latin typeface="Abadi MT Condensed Light" panose="020B0306030101010103" pitchFamily="34" charset="77"/>
              </a:rPr>
              <a:t>Mission</a:t>
            </a:r>
          </a:p>
        </p:txBody>
      </p:sp>
      <p:graphicFrame>
        <p:nvGraphicFramePr>
          <p:cNvPr id="4" name="Espace réservé du contenu 3">
            <a:extLst>
              <a:ext uri="{FF2B5EF4-FFF2-40B4-BE49-F238E27FC236}">
                <a16:creationId xmlns:a16="http://schemas.microsoft.com/office/drawing/2014/main" id="{1A636ACC-8E18-5A28-7F07-BD316511AD15}"/>
              </a:ext>
            </a:extLst>
          </p:cNvPr>
          <p:cNvGraphicFramePr>
            <a:graphicFrameLocks noGrp="1"/>
          </p:cNvGraphicFramePr>
          <p:nvPr>
            <p:ph idx="1"/>
            <p:extLst>
              <p:ext uri="{D42A27DB-BD31-4B8C-83A1-F6EECF244321}">
                <p14:modId xmlns:p14="http://schemas.microsoft.com/office/powerpoint/2010/main" val="404716329"/>
              </p:ext>
            </p:extLst>
          </p:nvPr>
        </p:nvGraphicFramePr>
        <p:xfrm>
          <a:off x="838200" y="1590261"/>
          <a:ext cx="10515600" cy="4902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82A3205E-D5D0-2F82-9D32-283036CA2B2B}"/>
              </a:ext>
            </a:extLst>
          </p:cNvPr>
          <p:cNvSpPr txBox="1"/>
          <p:nvPr/>
        </p:nvSpPr>
        <p:spPr>
          <a:xfrm>
            <a:off x="11322321" y="6508377"/>
            <a:ext cx="869679" cy="246221"/>
          </a:xfrm>
          <a:prstGeom prst="rect">
            <a:avLst/>
          </a:prstGeom>
          <a:noFill/>
        </p:spPr>
        <p:txBody>
          <a:bodyPr wrap="square" rtlCol="0">
            <a:spAutoFit/>
          </a:bodyPr>
          <a:lstStyle/>
          <a:p>
            <a:r>
              <a:rPr lang="fr-FR" sz="1000" dirty="0"/>
              <a:t>Page 3</a:t>
            </a:r>
          </a:p>
        </p:txBody>
      </p:sp>
    </p:spTree>
    <p:extLst>
      <p:ext uri="{BB962C8B-B14F-4D97-AF65-F5344CB8AC3E}">
        <p14:creationId xmlns:p14="http://schemas.microsoft.com/office/powerpoint/2010/main" val="180428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71945"/>
          </a:xfrm>
          <a:solidFill>
            <a:schemeClr val="accent2"/>
          </a:solidFill>
        </p:spPr>
        <p:txBody>
          <a:bodyPr>
            <a:normAutofit/>
          </a:bodyPr>
          <a:lstStyle/>
          <a:p>
            <a:pPr algn="ctr"/>
            <a:r>
              <a:rPr lang="fr-FR" sz="4800" dirty="0">
                <a:latin typeface="Abadi MT Condensed Light" panose="020B0306030101010103" pitchFamily="34" charset="77"/>
              </a:rPr>
              <a:t>Cahier des charges</a:t>
            </a: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p:txBody>
          <a:bodyPr>
            <a:normAutofit/>
          </a:bodyPr>
          <a:lstStyle/>
          <a:p>
            <a:pPr marL="0" indent="0" algn="ctr">
              <a:buNone/>
            </a:pPr>
            <a:r>
              <a:rPr lang="fr-FR" b="1" dirty="0">
                <a:latin typeface="Abadi MT Condensed Light" panose="020B0306030101010103" pitchFamily="34" charset="77"/>
              </a:rPr>
              <a:t>Création d’une page web pour « La Sécurité d’ Abord »</a:t>
            </a:r>
          </a:p>
          <a:p>
            <a:pPr marL="0" indent="0">
              <a:buNone/>
            </a:pPr>
            <a:endParaRPr lang="fr-FR" b="1" dirty="0">
              <a:latin typeface="Abadi MT Condensed Light" panose="020B0306030101010103" pitchFamily="34" charset="77"/>
            </a:endParaRPr>
          </a:p>
          <a:p>
            <a:pPr marL="0" indent="0">
              <a:buNone/>
            </a:pPr>
            <a:r>
              <a:rPr lang="fr-FR" b="1" dirty="0">
                <a:latin typeface="Abadi MT Condensed Light" panose="020B0306030101010103" pitchFamily="34" charset="77"/>
              </a:rPr>
              <a:t>Objectifs à atteindre</a:t>
            </a:r>
          </a:p>
          <a:p>
            <a:pPr marL="0" indent="0">
              <a:buNone/>
            </a:pPr>
            <a:endParaRPr lang="fr-FR" b="1" dirty="0">
              <a:latin typeface="Abadi MT Condensed Light" panose="020B0306030101010103" pitchFamily="34" charset="77"/>
            </a:endParaRPr>
          </a:p>
          <a:p>
            <a:pPr lvl="1"/>
            <a:r>
              <a:rPr lang="fr-FR" sz="1800" b="1" dirty="0">
                <a:latin typeface="Abadi MT Condensed Light" panose="020B0306030101010103" pitchFamily="34" charset="77"/>
              </a:rPr>
              <a:t>Création du HTML : </a:t>
            </a:r>
            <a:r>
              <a:rPr lang="fr-FR" sz="1800" dirty="0">
                <a:latin typeface="Abadi MT Condensed Light" panose="020B0306030101010103" pitchFamily="34" charset="77"/>
              </a:rPr>
              <a:t>Créez un document HTML5 à partir de la maquette fournie.</a:t>
            </a:r>
          </a:p>
          <a:p>
            <a:pPr lvl="1"/>
            <a:r>
              <a:rPr lang="fr-FR" sz="1800" b="1" dirty="0">
                <a:latin typeface="Abadi MT Condensed Light" panose="020B0306030101010103" pitchFamily="34" charset="77"/>
              </a:rPr>
              <a:t>Intégration d’éléments : </a:t>
            </a:r>
            <a:r>
              <a:rPr lang="fr-FR" sz="1800" dirty="0">
                <a:latin typeface="Abadi MT Condensed Light" panose="020B0306030101010103" pitchFamily="34" charset="77"/>
              </a:rPr>
              <a:t>Insérez les images et icones toute en respectant les codes couleurs fournis.</a:t>
            </a:r>
          </a:p>
          <a:p>
            <a:pPr lvl="1"/>
            <a:r>
              <a:rPr lang="fr-FR" sz="1800" b="1" dirty="0">
                <a:latin typeface="Abadi MT Condensed Light" panose="020B0306030101010103" pitchFamily="34" charset="77"/>
              </a:rPr>
              <a:t>Optimisations des performances : </a:t>
            </a:r>
            <a:r>
              <a:rPr lang="fr-FR" sz="1800" dirty="0">
                <a:latin typeface="Abadi MT Condensed Light" panose="020B0306030101010103" pitchFamily="34" charset="77"/>
              </a:rPr>
              <a:t>Veillez à ce que notre code et nos ressources soient optimiser pour un temps de chargement rapide et obtenir un bon classement SEO.</a:t>
            </a:r>
          </a:p>
          <a:p>
            <a:pPr lvl="1"/>
            <a:r>
              <a:rPr lang="fr-FR" sz="1800" b="1" dirty="0">
                <a:latin typeface="Abadi MT Condensed Light" panose="020B0306030101010103" pitchFamily="34" charset="77"/>
              </a:rPr>
              <a:t>Rendre responsive la page HTML : </a:t>
            </a:r>
            <a:r>
              <a:rPr lang="fr-FR" sz="1800" dirty="0">
                <a:latin typeface="Abadi MT Condensed Light" panose="020B0306030101010103" pitchFamily="34" charset="77"/>
              </a:rPr>
              <a:t>Faire en sorte que la page HTML puisse être vue sur différents supports.</a:t>
            </a:r>
            <a:endParaRPr lang="fr-FR" sz="1800" b="1" dirty="0">
              <a:latin typeface="Abadi MT Condensed Light" panose="020B0306030101010103" pitchFamily="34" charset="77"/>
            </a:endParaRPr>
          </a:p>
          <a:p>
            <a:pPr lvl="1"/>
            <a:endParaRPr lang="fr-FR" sz="1800" b="1" dirty="0">
              <a:latin typeface="Abadi MT Condensed Light" panose="020B0306030101010103" pitchFamily="34" charset="77"/>
            </a:endParaRPr>
          </a:p>
          <a:p>
            <a:pPr marL="1828800" lvl="4" indent="0">
              <a:buNone/>
            </a:pPr>
            <a:endParaRPr lang="fr-FR" b="1" dirty="0">
              <a:latin typeface="Abadi MT Condensed Light" panose="020B0306030101010103" pitchFamily="34" charset="77"/>
            </a:endParaRPr>
          </a:p>
        </p:txBody>
      </p:sp>
      <p:sp>
        <p:nvSpPr>
          <p:cNvPr id="3" name="ZoneTexte 2">
            <a:extLst>
              <a:ext uri="{FF2B5EF4-FFF2-40B4-BE49-F238E27FC236}">
                <a16:creationId xmlns:a16="http://schemas.microsoft.com/office/drawing/2014/main" id="{D61532D3-35DA-DF7D-6165-2F3D552E2F4E}"/>
              </a:ext>
            </a:extLst>
          </p:cNvPr>
          <p:cNvSpPr txBox="1"/>
          <p:nvPr/>
        </p:nvSpPr>
        <p:spPr>
          <a:xfrm>
            <a:off x="11322321" y="6508377"/>
            <a:ext cx="869679" cy="246221"/>
          </a:xfrm>
          <a:prstGeom prst="rect">
            <a:avLst/>
          </a:prstGeom>
          <a:noFill/>
        </p:spPr>
        <p:txBody>
          <a:bodyPr wrap="square" rtlCol="0">
            <a:spAutoFit/>
          </a:bodyPr>
          <a:lstStyle/>
          <a:p>
            <a:r>
              <a:rPr lang="fr-FR" sz="1000" dirty="0"/>
              <a:t>Page 4</a:t>
            </a:r>
          </a:p>
        </p:txBody>
      </p:sp>
    </p:spTree>
    <p:extLst>
      <p:ext uri="{BB962C8B-B14F-4D97-AF65-F5344CB8AC3E}">
        <p14:creationId xmlns:p14="http://schemas.microsoft.com/office/powerpoint/2010/main" val="3890195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2"/>
            <a:ext cx="10515600" cy="1130763"/>
          </a:xfrm>
          <a:solidFill>
            <a:schemeClr val="accent2"/>
          </a:solidFill>
        </p:spPr>
        <p:txBody>
          <a:bodyPr>
            <a:normAutofit/>
          </a:bodyPr>
          <a:lstStyle/>
          <a:p>
            <a:pPr algn="ctr"/>
            <a:r>
              <a:rPr lang="fr-FR" sz="4800" dirty="0">
                <a:latin typeface="Abadi MT Condensed Light" panose="020B0306030101010103" pitchFamily="34" charset="77"/>
              </a:rPr>
              <a:t>Outils et logiciel utilisés</a:t>
            </a:r>
          </a:p>
        </p:txBody>
      </p:sp>
      <p:graphicFrame>
        <p:nvGraphicFramePr>
          <p:cNvPr id="4" name="Espace réservé du contenu 3">
            <a:extLst>
              <a:ext uri="{FF2B5EF4-FFF2-40B4-BE49-F238E27FC236}">
                <a16:creationId xmlns:a16="http://schemas.microsoft.com/office/drawing/2014/main" id="{1A636ACC-8E18-5A28-7F07-BD316511AD15}"/>
              </a:ext>
            </a:extLst>
          </p:cNvPr>
          <p:cNvGraphicFramePr>
            <a:graphicFrameLocks noGrp="1"/>
          </p:cNvGraphicFramePr>
          <p:nvPr>
            <p:ph idx="1"/>
            <p:extLst>
              <p:ext uri="{D42A27DB-BD31-4B8C-83A1-F6EECF244321}">
                <p14:modId xmlns:p14="http://schemas.microsoft.com/office/powerpoint/2010/main" val="9447274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823F1329-26CE-9F23-BD40-74C0A22F3807}"/>
              </a:ext>
            </a:extLst>
          </p:cNvPr>
          <p:cNvSpPr txBox="1"/>
          <p:nvPr/>
        </p:nvSpPr>
        <p:spPr>
          <a:xfrm>
            <a:off x="11322321" y="6508377"/>
            <a:ext cx="869679" cy="246221"/>
          </a:xfrm>
          <a:prstGeom prst="rect">
            <a:avLst/>
          </a:prstGeom>
          <a:noFill/>
        </p:spPr>
        <p:txBody>
          <a:bodyPr wrap="square" rtlCol="0">
            <a:spAutoFit/>
          </a:bodyPr>
          <a:lstStyle/>
          <a:p>
            <a:r>
              <a:rPr lang="fr-FR" sz="1000" dirty="0"/>
              <a:t>Page 5</a:t>
            </a:r>
          </a:p>
        </p:txBody>
      </p:sp>
      <p:sp>
        <p:nvSpPr>
          <p:cNvPr id="5" name="ZoneTexte 4">
            <a:extLst>
              <a:ext uri="{FF2B5EF4-FFF2-40B4-BE49-F238E27FC236}">
                <a16:creationId xmlns:a16="http://schemas.microsoft.com/office/drawing/2014/main" id="{57DFDFC2-0255-0132-2E09-534B0E154665}"/>
              </a:ext>
            </a:extLst>
          </p:cNvPr>
          <p:cNvSpPr txBox="1"/>
          <p:nvPr/>
        </p:nvSpPr>
        <p:spPr>
          <a:xfrm>
            <a:off x="2911642" y="-3007895"/>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154874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952501" y="103402"/>
            <a:ext cx="10369820" cy="1087681"/>
          </a:xfrm>
          <a:solidFill>
            <a:schemeClr val="accent2"/>
          </a:solidFill>
        </p:spPr>
        <p:txBody>
          <a:bodyPr>
            <a:normAutofit/>
          </a:bodyPr>
          <a:lstStyle/>
          <a:p>
            <a:pPr algn="ctr"/>
            <a:r>
              <a:rPr lang="fr-FR" sz="4800" dirty="0">
                <a:latin typeface="Abadi MT Condensed Light" panose="020B0306030101010103" pitchFamily="34" charset="77"/>
              </a:rPr>
              <a:t>Éléments fournis par le client</a:t>
            </a:r>
          </a:p>
        </p:txBody>
      </p:sp>
      <p:pic>
        <p:nvPicPr>
          <p:cNvPr id="4" name="Espace réservé du contenu 3" descr="MAQUETTE DE RÉFÉRENCE">
            <a:extLst>
              <a:ext uri="{FF2B5EF4-FFF2-40B4-BE49-F238E27FC236}">
                <a16:creationId xmlns:a16="http://schemas.microsoft.com/office/drawing/2014/main" id="{9AC06A4C-03E2-3BD9-E7CE-75360687CF5B}"/>
              </a:ext>
            </a:extLst>
          </p:cNvPr>
          <p:cNvPicPr>
            <a:picLocks noGrp="1" noChangeAspect="1"/>
          </p:cNvPicPr>
          <p:nvPr>
            <p:ph idx="1"/>
          </p:nvPr>
        </p:nvPicPr>
        <p:blipFill>
          <a:blip r:embed="rId2"/>
          <a:stretch>
            <a:fillRect/>
          </a:stretch>
        </p:blipFill>
        <p:spPr>
          <a:xfrm>
            <a:off x="8804413" y="1748630"/>
            <a:ext cx="2159000" cy="4351338"/>
          </a:xfrm>
          <a:prstGeom prst="rect">
            <a:avLst/>
          </a:prstGeom>
        </p:spPr>
      </p:pic>
      <p:sp>
        <p:nvSpPr>
          <p:cNvPr id="8" name="Rectangle avec flèche vers la droite 7">
            <a:extLst>
              <a:ext uri="{FF2B5EF4-FFF2-40B4-BE49-F238E27FC236}">
                <a16:creationId xmlns:a16="http://schemas.microsoft.com/office/drawing/2014/main" id="{1EA0CAD9-3DE7-8820-3E7F-83EAFC0243F4}"/>
              </a:ext>
            </a:extLst>
          </p:cNvPr>
          <p:cNvSpPr/>
          <p:nvPr/>
        </p:nvSpPr>
        <p:spPr>
          <a:xfrm>
            <a:off x="6502400" y="3205335"/>
            <a:ext cx="2123888" cy="1437929"/>
          </a:xfrm>
          <a:prstGeom prst="righ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MAQUETTE DE RÉFÉRENCE</a:t>
            </a:r>
          </a:p>
        </p:txBody>
      </p:sp>
      <p:sp>
        <p:nvSpPr>
          <p:cNvPr id="9" name="Rectangle avec flèche vers la gauche 8">
            <a:extLst>
              <a:ext uri="{FF2B5EF4-FFF2-40B4-BE49-F238E27FC236}">
                <a16:creationId xmlns:a16="http://schemas.microsoft.com/office/drawing/2014/main" id="{270D2E4B-210B-FFCA-81C4-7736D882E74C}"/>
              </a:ext>
            </a:extLst>
          </p:cNvPr>
          <p:cNvSpPr/>
          <p:nvPr/>
        </p:nvSpPr>
        <p:spPr>
          <a:xfrm>
            <a:off x="3530601" y="3205335"/>
            <a:ext cx="2159000" cy="1437929"/>
          </a:xfrm>
          <a:prstGeom prst="leftArrowCallou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bg1"/>
                </a:solidFill>
              </a:rPr>
              <a:t>FICHIERS ZIP POUR LES IMAGES ET ICONES</a:t>
            </a:r>
          </a:p>
        </p:txBody>
      </p:sp>
      <p:pic>
        <p:nvPicPr>
          <p:cNvPr id="1028" name="Picture 4" descr="▷Comment ouvrir des fichiers Zip et extraire des archives sur iPhone et  iPad avec iOS 12 ou antérieur - iphonologie.fr 2023 ©">
            <a:extLst>
              <a:ext uri="{FF2B5EF4-FFF2-40B4-BE49-F238E27FC236}">
                <a16:creationId xmlns:a16="http://schemas.microsoft.com/office/drawing/2014/main" id="{D82CF56F-3291-003E-1F5B-7DDD03A34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1" y="2005330"/>
            <a:ext cx="2514600" cy="311150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0E33C02-FD24-270F-DE92-8123F2BADC94}"/>
              </a:ext>
            </a:extLst>
          </p:cNvPr>
          <p:cNvSpPr txBox="1"/>
          <p:nvPr/>
        </p:nvSpPr>
        <p:spPr>
          <a:xfrm>
            <a:off x="11322321" y="6508377"/>
            <a:ext cx="869679" cy="246221"/>
          </a:xfrm>
          <a:prstGeom prst="rect">
            <a:avLst/>
          </a:prstGeom>
          <a:noFill/>
        </p:spPr>
        <p:txBody>
          <a:bodyPr wrap="square" rtlCol="0">
            <a:spAutoFit/>
          </a:bodyPr>
          <a:lstStyle/>
          <a:p>
            <a:r>
              <a:rPr lang="fr-FR" sz="1000" dirty="0"/>
              <a:t>Page 6</a:t>
            </a:r>
          </a:p>
        </p:txBody>
      </p:sp>
    </p:spTree>
    <p:extLst>
      <p:ext uri="{BB962C8B-B14F-4D97-AF65-F5344CB8AC3E}">
        <p14:creationId xmlns:p14="http://schemas.microsoft.com/office/powerpoint/2010/main" val="3144595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17944-5D6E-FEE1-A012-3FDF05A09784}"/>
              </a:ext>
            </a:extLst>
          </p:cNvPr>
          <p:cNvSpPr>
            <a:spLocks noGrp="1"/>
          </p:cNvSpPr>
          <p:nvPr>
            <p:ph type="title"/>
          </p:nvPr>
        </p:nvSpPr>
        <p:spPr>
          <a:xfrm>
            <a:off x="838200" y="103403"/>
            <a:ext cx="10515600" cy="1027566"/>
          </a:xfrm>
          <a:solidFill>
            <a:schemeClr val="accent2"/>
          </a:solidFill>
        </p:spPr>
        <p:txBody>
          <a:bodyPr>
            <a:normAutofit/>
          </a:bodyPr>
          <a:lstStyle/>
          <a:p>
            <a:pPr algn="ctr"/>
            <a:r>
              <a:rPr lang="fr-FR" sz="4800" dirty="0">
                <a:latin typeface="Abadi MT Condensed Light" panose="020B0306030101010103" pitchFamily="34" charset="77"/>
              </a:rPr>
              <a:t>Élaboration de la page en HTML</a:t>
            </a: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838200" y="1605110"/>
            <a:ext cx="10515600" cy="1476375"/>
          </a:xfrm>
        </p:spPr>
        <p:txBody>
          <a:bodyPr>
            <a:normAutofit fontScale="92500" lnSpcReduction="10000"/>
          </a:bodyPr>
          <a:lstStyle/>
          <a:p>
            <a:pPr marL="0" indent="0" algn="ctr">
              <a:buNone/>
            </a:pPr>
            <a:r>
              <a:rPr lang="fr-FR" b="1" u="sng" dirty="0">
                <a:latin typeface="Abadi MT Condensed Light" panose="020B0306030101010103" pitchFamily="34" charset="77"/>
              </a:rPr>
              <a:t>Mise en place du HTML5 </a:t>
            </a:r>
          </a:p>
          <a:p>
            <a:pPr marL="457200" lvl="1" indent="0">
              <a:buNone/>
            </a:pPr>
            <a:endParaRPr lang="fr-FR" b="1" dirty="0">
              <a:latin typeface="Abadi MT Condensed Light" panose="020B0306030101010103" pitchFamily="34" charset="77"/>
            </a:endParaRPr>
          </a:p>
          <a:p>
            <a:pPr marL="457200" lvl="1" indent="0">
              <a:buNone/>
            </a:pPr>
            <a:r>
              <a:rPr lang="fr-FR" sz="1800" dirty="0">
                <a:latin typeface="Abadi MT Condensed Light" panose="020B0306030101010103" pitchFamily="34" charset="77"/>
              </a:rPr>
              <a:t>Insertion des lignes de codes, ci-dessous, qui introduit les conventions pour que la page WEB soit référencer par « Google » et pour optimiser le SEO ainsi que les liens qui permettent la mise en forme du site comme le framework « Bootstrap », l’accès au fichiers CSS  ainsi que les icones fournis par le client et autres.</a:t>
            </a:r>
            <a:endParaRPr lang="fr-FR" dirty="0">
              <a:latin typeface="Abadi MT Condensed Light" panose="020B0306030101010103" pitchFamily="34" charset="77"/>
            </a:endParaRPr>
          </a:p>
        </p:txBody>
      </p:sp>
      <p:sp>
        <p:nvSpPr>
          <p:cNvPr id="3" name="ZoneTexte 2">
            <a:extLst>
              <a:ext uri="{FF2B5EF4-FFF2-40B4-BE49-F238E27FC236}">
                <a16:creationId xmlns:a16="http://schemas.microsoft.com/office/drawing/2014/main" id="{49AC561B-1C7F-5511-0FEC-0FBA499B4B4F}"/>
              </a:ext>
            </a:extLst>
          </p:cNvPr>
          <p:cNvSpPr txBox="1"/>
          <p:nvPr/>
        </p:nvSpPr>
        <p:spPr>
          <a:xfrm>
            <a:off x="1407160" y="3416548"/>
            <a:ext cx="9377680" cy="3046988"/>
          </a:xfrm>
          <a:prstGeom prst="rect">
            <a:avLst/>
          </a:prstGeom>
          <a:noFill/>
        </p:spPr>
        <p:txBody>
          <a:bodyPr wrap="square" rtlCol="0">
            <a:spAutoFit/>
          </a:bodyPr>
          <a:lstStyle/>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DOCTYPE</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html</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html</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lang</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fr</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br>
              <a:rPr lang="fr-FR" sz="1200" b="0" dirty="0">
                <a:solidFill>
                  <a:srgbClr val="DADADA"/>
                </a:solidFill>
                <a:effectLst/>
                <a:latin typeface="Menlo" panose="020B0609030804020204" pitchFamily="49" charset="0"/>
              </a:rPr>
            </a:br>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head</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meta</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charset</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UTF-8</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meta</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name</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description</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content</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Description de 150 à 160 caractères max</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meta</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name</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canonical</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href</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http://127.0.0.1:51590/index.html</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meta</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name</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viewport</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content</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width=device-width, initial-scale=1.0</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title</a:t>
            </a:r>
            <a:r>
              <a:rPr lang="fr-FR" sz="1200" b="0" dirty="0">
                <a:solidFill>
                  <a:srgbClr val="808080"/>
                </a:solidFill>
                <a:effectLst/>
                <a:latin typeface="Menlo" panose="020B0609030804020204" pitchFamily="49" charset="0"/>
              </a:rPr>
              <a:t>&gt;</a:t>
            </a:r>
            <a:r>
              <a:rPr lang="fr-FR" sz="1200" b="0" dirty="0">
                <a:solidFill>
                  <a:srgbClr val="DADADA"/>
                </a:solidFill>
                <a:effectLst/>
                <a:latin typeface="Menlo" panose="020B0609030804020204" pitchFamily="49" charset="0"/>
              </a:rPr>
              <a:t>Security Guard</a:t>
            </a:r>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title</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link</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rel</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stylesheet</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href</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/assets/css/style.css</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link</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rel</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stylesheet</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type</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text/css</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href</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/assets/css/flaticon/font/flaticon.css</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link</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href</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https://cdn.jsdelivr.net/npm/Bootstrap@5.3.2/dist/css/Bootstrap.min.css</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rel</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stylesheet</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integrity</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sha384-T3c6CoIi6uLrA9TneNEoa7RxnatzjcDSCmG1MXxSR1GAsXEV/Dwwykc2MPK8M2HN</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crossorigin</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anonymous</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link</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rel</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stylesheet</a:t>
            </a:r>
            <a:r>
              <a:rPr lang="fr-FR" sz="1200" b="0" dirty="0">
                <a:solidFill>
                  <a:srgbClr val="E8C9BB"/>
                </a:solidFill>
                <a:effectLst/>
                <a:latin typeface="Menlo" panose="020B0609030804020204" pitchFamily="49" charset="0"/>
              </a:rPr>
              <a:t>"</a:t>
            </a:r>
            <a:r>
              <a:rPr lang="fr-FR" sz="1200" b="0" dirty="0">
                <a:solidFill>
                  <a:srgbClr val="DADADA"/>
                </a:solidFill>
                <a:effectLst/>
                <a:latin typeface="Menlo" panose="020B0609030804020204" pitchFamily="49" charset="0"/>
              </a:rPr>
              <a:t> </a:t>
            </a:r>
            <a:r>
              <a:rPr lang="fr-FR" sz="1200" b="0" dirty="0">
                <a:solidFill>
                  <a:srgbClr val="9CDCFE"/>
                </a:solidFill>
                <a:effectLst/>
                <a:latin typeface="Menlo" panose="020B0609030804020204" pitchFamily="49" charset="0"/>
              </a:rPr>
              <a:t>href</a:t>
            </a:r>
            <a:r>
              <a:rPr lang="fr-FR" sz="1200" b="0" dirty="0">
                <a:solidFill>
                  <a:srgbClr val="B4B4B4"/>
                </a:solidFill>
                <a:effectLst/>
                <a:latin typeface="Menlo" panose="020B0609030804020204" pitchFamily="49" charset="0"/>
              </a:rPr>
              <a:t>=</a:t>
            </a:r>
            <a:r>
              <a:rPr lang="fr-FR" sz="1200" b="0" dirty="0">
                <a:solidFill>
                  <a:srgbClr val="E8C9BB"/>
                </a:solidFill>
                <a:effectLst/>
                <a:latin typeface="Menlo" panose="020B0609030804020204" pitchFamily="49" charset="0"/>
              </a:rPr>
              <a:t>"</a:t>
            </a:r>
            <a:r>
              <a:rPr lang="fr-FR" sz="1200" b="0" dirty="0">
                <a:solidFill>
                  <a:srgbClr val="CE9178"/>
                </a:solidFill>
                <a:effectLst/>
                <a:latin typeface="Menlo" panose="020B0609030804020204" pitchFamily="49" charset="0"/>
              </a:rPr>
              <a:t>/assets/lib/fontawesome/css/all.min.css</a:t>
            </a:r>
            <a:r>
              <a:rPr lang="fr-FR" sz="1200" b="0" dirty="0">
                <a:solidFill>
                  <a:srgbClr val="E8C9BB"/>
                </a:solidFill>
                <a:effectLst/>
                <a:latin typeface="Menlo" panose="020B0609030804020204" pitchFamily="49" charset="0"/>
              </a:rPr>
              <a:t>"</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a:p>
            <a:r>
              <a:rPr lang="fr-FR" sz="1200" b="0" dirty="0">
                <a:solidFill>
                  <a:srgbClr val="808080"/>
                </a:solidFill>
                <a:effectLst/>
                <a:latin typeface="Menlo" panose="020B0609030804020204" pitchFamily="49" charset="0"/>
              </a:rPr>
              <a:t>&lt;/</a:t>
            </a:r>
            <a:r>
              <a:rPr lang="fr-FR" sz="1200" b="0" dirty="0">
                <a:solidFill>
                  <a:srgbClr val="569CD6"/>
                </a:solidFill>
                <a:effectLst/>
                <a:latin typeface="Menlo" panose="020B0609030804020204" pitchFamily="49" charset="0"/>
              </a:rPr>
              <a:t>head</a:t>
            </a:r>
            <a:r>
              <a:rPr lang="fr-FR" sz="1200" b="0" dirty="0">
                <a:solidFill>
                  <a:srgbClr val="808080"/>
                </a:solidFill>
                <a:effectLst/>
                <a:latin typeface="Menlo" panose="020B0609030804020204" pitchFamily="49" charset="0"/>
              </a:rPr>
              <a:t>&gt;</a:t>
            </a:r>
            <a:endParaRPr lang="fr-FR" sz="1200" b="0" dirty="0">
              <a:solidFill>
                <a:srgbClr val="DADADA"/>
              </a:solidFill>
              <a:effectLst/>
              <a:latin typeface="Menlo" panose="020B0609030804020204" pitchFamily="49" charset="0"/>
            </a:endParaRPr>
          </a:p>
        </p:txBody>
      </p:sp>
      <p:sp>
        <p:nvSpPr>
          <p:cNvPr id="4" name="ZoneTexte 3">
            <a:extLst>
              <a:ext uri="{FF2B5EF4-FFF2-40B4-BE49-F238E27FC236}">
                <a16:creationId xmlns:a16="http://schemas.microsoft.com/office/drawing/2014/main" id="{DB510A8E-AD0D-C318-37DE-CB0013FC820F}"/>
              </a:ext>
            </a:extLst>
          </p:cNvPr>
          <p:cNvSpPr txBox="1"/>
          <p:nvPr/>
        </p:nvSpPr>
        <p:spPr>
          <a:xfrm>
            <a:off x="11322321" y="6508377"/>
            <a:ext cx="869679" cy="246221"/>
          </a:xfrm>
          <a:prstGeom prst="rect">
            <a:avLst/>
          </a:prstGeom>
          <a:noFill/>
        </p:spPr>
        <p:txBody>
          <a:bodyPr wrap="square" rtlCol="0">
            <a:spAutoFit/>
          </a:bodyPr>
          <a:lstStyle/>
          <a:p>
            <a:r>
              <a:rPr lang="fr-FR" sz="1000" dirty="0"/>
              <a:t>Page 7</a:t>
            </a:r>
          </a:p>
        </p:txBody>
      </p:sp>
    </p:spTree>
    <p:extLst>
      <p:ext uri="{BB962C8B-B14F-4D97-AF65-F5344CB8AC3E}">
        <p14:creationId xmlns:p14="http://schemas.microsoft.com/office/powerpoint/2010/main" val="125653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838200" y="1300480"/>
            <a:ext cx="10515600" cy="4257040"/>
          </a:xfrm>
        </p:spPr>
        <p:txBody>
          <a:bodyPr>
            <a:normAutofit/>
          </a:bodyPr>
          <a:lstStyle/>
          <a:p>
            <a:pPr marL="0" indent="0" algn="ctr">
              <a:buNone/>
            </a:pPr>
            <a:r>
              <a:rPr lang="fr-FR" b="1" u="sng" dirty="0">
                <a:latin typeface="Abadi MT Condensed Light" panose="020B0306030101010103" pitchFamily="34" charset="77"/>
              </a:rPr>
              <a:t>Création des balises </a:t>
            </a:r>
          </a:p>
          <a:p>
            <a:pPr marL="457200" lvl="1" indent="0">
              <a:buNone/>
            </a:pPr>
            <a:endParaRPr lang="fr-FR" b="1" dirty="0">
              <a:latin typeface="Abadi MT Condensed Light" panose="020B0306030101010103" pitchFamily="34" charset="77"/>
            </a:endParaRPr>
          </a:p>
          <a:p>
            <a:pPr marL="457200" lvl="1" indent="0">
              <a:buNone/>
            </a:pPr>
            <a:r>
              <a:rPr lang="fr-FR" dirty="0">
                <a:latin typeface="Abadi MT Condensed Light" panose="020B0306030101010103" pitchFamily="34" charset="77"/>
              </a:rPr>
              <a:t>En plus de la mise place des balises de base comme « header », « main » et « footer » dans le « body », j’ai ajouté d’autres balises comme « nav » et « section » pour pouvoir découper chaque secteur afin de se repérer plus facilement lors de la conception de la page qui doit correspondre à la maquette imposer par le client.</a:t>
            </a:r>
          </a:p>
          <a:p>
            <a:pPr marL="457200" lvl="1" indent="0">
              <a:buNone/>
            </a:pPr>
            <a:endParaRPr lang="fr-FR" dirty="0">
              <a:latin typeface="Abadi MT Condensed Light" panose="020B0306030101010103" pitchFamily="34" charset="77"/>
            </a:endParaRPr>
          </a:p>
          <a:p>
            <a:pPr marL="457200" lvl="1" indent="0">
              <a:buNone/>
            </a:pPr>
            <a:r>
              <a:rPr lang="fr-FR" dirty="0">
                <a:latin typeface="Abadi MT Condensed Light" panose="020B0306030101010103" pitchFamily="34" charset="77"/>
              </a:rPr>
              <a:t>Cela aura aussi, pour conséquence, une rapidité du temps de réponse du site et donc une optimisation des performances de la page.</a:t>
            </a:r>
          </a:p>
          <a:p>
            <a:pPr marL="457200" lvl="1" indent="0">
              <a:buNone/>
            </a:pPr>
            <a:endParaRPr lang="fr-FR" dirty="0">
              <a:latin typeface="Abadi MT Condensed Light" panose="020B0306030101010103" pitchFamily="34" charset="77"/>
            </a:endParaRPr>
          </a:p>
        </p:txBody>
      </p:sp>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8</a:t>
            </a:r>
          </a:p>
        </p:txBody>
      </p:sp>
    </p:spTree>
    <p:extLst>
      <p:ext uri="{BB962C8B-B14F-4D97-AF65-F5344CB8AC3E}">
        <p14:creationId xmlns:p14="http://schemas.microsoft.com/office/powerpoint/2010/main" val="99069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25487DA2-5078-6253-4374-A126007E3737}"/>
              </a:ext>
            </a:extLst>
          </p:cNvPr>
          <p:cNvSpPr>
            <a:spLocks noGrp="1"/>
          </p:cNvSpPr>
          <p:nvPr>
            <p:ph type="title"/>
          </p:nvPr>
        </p:nvSpPr>
        <p:spPr>
          <a:xfrm>
            <a:off x="838200" y="103403"/>
            <a:ext cx="10515600" cy="931314"/>
          </a:xfrm>
          <a:solidFill>
            <a:schemeClr val="accent2"/>
          </a:solidFill>
        </p:spPr>
        <p:txBody>
          <a:bodyPr>
            <a:normAutofit/>
          </a:bodyPr>
          <a:lstStyle/>
          <a:p>
            <a:pPr algn="ctr"/>
            <a:r>
              <a:rPr lang="fr-FR" sz="4800" dirty="0">
                <a:latin typeface="Abadi MT Condensed Light" panose="020B0306030101010103" pitchFamily="34" charset="77"/>
              </a:rPr>
              <a:t>Mise en forme de la page HTML</a:t>
            </a:r>
          </a:p>
        </p:txBody>
      </p:sp>
      <p:sp>
        <p:nvSpPr>
          <p:cNvPr id="5" name="Espace réservé du contenu 4">
            <a:extLst>
              <a:ext uri="{FF2B5EF4-FFF2-40B4-BE49-F238E27FC236}">
                <a16:creationId xmlns:a16="http://schemas.microsoft.com/office/drawing/2014/main" id="{31A43985-18BB-1E06-0F91-B7C902818E5B}"/>
              </a:ext>
            </a:extLst>
          </p:cNvPr>
          <p:cNvSpPr>
            <a:spLocks noGrp="1"/>
          </p:cNvSpPr>
          <p:nvPr>
            <p:ph idx="1"/>
          </p:nvPr>
        </p:nvSpPr>
        <p:spPr>
          <a:xfrm>
            <a:off x="838200" y="1921800"/>
            <a:ext cx="10515600" cy="4257040"/>
          </a:xfrm>
        </p:spPr>
        <p:txBody>
          <a:bodyPr>
            <a:normAutofit fontScale="77500" lnSpcReduction="20000"/>
          </a:bodyPr>
          <a:lstStyle/>
          <a:p>
            <a:pPr marL="0" indent="0" algn="ctr">
              <a:buNone/>
            </a:pPr>
            <a:r>
              <a:rPr lang="fr-FR" sz="2800" b="1" u="sng" dirty="0">
                <a:latin typeface="Abadi MT Condensed Light" panose="020B0306030101010103" pitchFamily="34" charset="77"/>
              </a:rPr>
              <a:t>Utilisation du framework « Bootstrap »</a:t>
            </a:r>
          </a:p>
          <a:p>
            <a:pPr marL="0" indent="0" algn="ctr">
              <a:buNone/>
            </a:pPr>
            <a:endParaRPr lang="fr-FR" b="1" dirty="0">
              <a:latin typeface="Abadi MT Condensed Light" panose="020B0306030101010103" pitchFamily="34" charset="77"/>
            </a:endParaRPr>
          </a:p>
          <a:p>
            <a:pPr marL="0" indent="0" algn="l">
              <a:buNone/>
            </a:pPr>
            <a:r>
              <a:rPr lang="fr-FR" dirty="0">
                <a:latin typeface="Abadi MT Condensed Light" panose="020B0306030101010103" pitchFamily="34" charset="77"/>
              </a:rPr>
              <a:t>	Qu’est-ce que « Bootstrap » ?</a:t>
            </a:r>
          </a:p>
          <a:p>
            <a:pPr marL="0" indent="0" algn="l">
              <a:buNone/>
            </a:pPr>
            <a:r>
              <a:rPr lang="fr-FR" b="0" i="0" u="none" strike="noStrike" dirty="0">
                <a:solidFill>
                  <a:srgbClr val="36344D"/>
                </a:solidFill>
                <a:effectLst/>
                <a:latin typeface="Abadi MT Condensed Light" panose="020B0306030101010103" pitchFamily="34" charset="77"/>
              </a:rPr>
              <a:t>	C’est un framework frontal à code source ouvert a été créé à l’origine par Mark Otto et Jacob Thornton pour accélérer et faciliter le développement de sites web frontaux. </a:t>
            </a:r>
          </a:p>
          <a:p>
            <a:pPr marL="0" indent="0" algn="l">
              <a:buNone/>
            </a:pPr>
            <a:r>
              <a:rPr lang="fr-FR" dirty="0">
                <a:solidFill>
                  <a:srgbClr val="36344D"/>
                </a:solidFill>
                <a:latin typeface="Abadi MT Condensed Light" panose="020B0306030101010103" pitchFamily="34" charset="77"/>
              </a:rPr>
              <a:t>	</a:t>
            </a:r>
            <a:r>
              <a:rPr lang="fr-FR" b="0" i="0" u="none" strike="noStrike" dirty="0">
                <a:solidFill>
                  <a:srgbClr val="36344D"/>
                </a:solidFill>
                <a:effectLst/>
                <a:latin typeface="Abadi MT Condensed Light" panose="020B0306030101010103" pitchFamily="34" charset="77"/>
              </a:rPr>
              <a:t>Il contient toutes sortes de modèles de conception basés sur HTML et CSS pour diverses fonctions et composants tels que la navigation, le système de grille, les carrousels d’images et les boutons.</a:t>
            </a:r>
          </a:p>
          <a:p>
            <a:pPr marL="0" indent="0" algn="l">
              <a:buNone/>
            </a:pPr>
            <a:r>
              <a:rPr lang="fr-FR" b="0" i="0" u="none" strike="noStrike" dirty="0">
                <a:solidFill>
                  <a:srgbClr val="36344D"/>
                </a:solidFill>
                <a:effectLst/>
                <a:latin typeface="Muli"/>
              </a:rPr>
              <a:t>	</a:t>
            </a:r>
            <a:r>
              <a:rPr lang="fr-FR" b="0" i="0" u="none" strike="noStrike" dirty="0">
                <a:solidFill>
                  <a:srgbClr val="36344D"/>
                </a:solidFill>
                <a:effectLst/>
                <a:latin typeface="Abadi MT Condensed Light" panose="020B0306030101010103" pitchFamily="34" charset="77"/>
              </a:rPr>
              <a:t>Comme </a:t>
            </a:r>
            <a:r>
              <a:rPr lang="fr-FR" i="0" dirty="0">
                <a:solidFill>
                  <a:srgbClr val="36344D"/>
                </a:solidFill>
                <a:effectLst/>
                <a:latin typeface="Abadi MT Condensed Light" panose="020B0306030101010103" pitchFamily="34" charset="77"/>
              </a:rPr>
              <a:t>Bootstrap</a:t>
            </a:r>
            <a:r>
              <a:rPr lang="fr-FR" b="0" i="0" u="none" strike="noStrike" dirty="0">
                <a:solidFill>
                  <a:srgbClr val="36344D"/>
                </a:solidFill>
                <a:effectLst/>
                <a:latin typeface="Abadi MT Condensed Light" panose="020B0306030101010103" pitchFamily="34" charset="77"/>
              </a:rPr>
              <a:t> est constitué d’une collection de syntaxes qui remplissent des fonctions spécifiques, il est logique que le framework contienne différents types de fichiers. </a:t>
            </a:r>
            <a:r>
              <a:rPr lang="fr-FR" dirty="0">
                <a:solidFill>
                  <a:srgbClr val="36344D"/>
                </a:solidFill>
                <a:latin typeface="Abadi MT Condensed Light" panose="020B0306030101010103" pitchFamily="34" charset="77"/>
              </a:rPr>
              <a:t>L</a:t>
            </a:r>
            <a:r>
              <a:rPr lang="fr-FR" b="0" i="0" u="none" strike="noStrike" dirty="0">
                <a:solidFill>
                  <a:srgbClr val="36344D"/>
                </a:solidFill>
                <a:effectLst/>
                <a:latin typeface="Abadi MT Condensed Light" panose="020B0306030101010103" pitchFamily="34" charset="77"/>
              </a:rPr>
              <a:t>es trois principaux fichiers qui gèrent l’interface utilisateur et les fonctionnalités d’un site web</a:t>
            </a:r>
            <a:r>
              <a:rPr lang="fr-FR" dirty="0">
                <a:solidFill>
                  <a:srgbClr val="36344D"/>
                </a:solidFill>
                <a:latin typeface="Muli"/>
              </a:rPr>
              <a:t> </a:t>
            </a:r>
            <a:r>
              <a:rPr lang="fr-FR" dirty="0">
                <a:solidFill>
                  <a:srgbClr val="36344D"/>
                </a:solidFill>
                <a:latin typeface="Abadi MT Condensed Light" panose="020B0306030101010103" pitchFamily="34" charset="77"/>
              </a:rPr>
              <a:t>sont : Bootstrap.css, Bootstrap.js et Glyphicons. </a:t>
            </a:r>
          </a:p>
          <a:p>
            <a:pPr marL="0" indent="0" algn="l">
              <a:buNone/>
            </a:pPr>
            <a:r>
              <a:rPr lang="fr-FR" dirty="0">
                <a:solidFill>
                  <a:srgbClr val="36344D"/>
                </a:solidFill>
                <a:latin typeface="Abadi MT Condensed Light" panose="020B0306030101010103" pitchFamily="34" charset="77"/>
              </a:rPr>
              <a:t>	Comme vue précédemment dans la mise en place de l’HTML5, nous allons utiliser « Bootstrap.css » et « Bootstrap.js ».</a:t>
            </a:r>
          </a:p>
          <a:p>
            <a:pPr marL="0" indent="0" algn="l">
              <a:buNone/>
            </a:pPr>
            <a:endParaRPr lang="fr-FR" b="0" i="0" u="none" strike="noStrike" dirty="0">
              <a:solidFill>
                <a:srgbClr val="36344D"/>
              </a:solidFill>
              <a:effectLst/>
              <a:latin typeface="Abadi MT Condensed Light" panose="020B0306030101010103" pitchFamily="34" charset="77"/>
            </a:endParaRPr>
          </a:p>
          <a:p>
            <a:pPr marL="0" indent="0" algn="l">
              <a:buNone/>
            </a:pPr>
            <a:endParaRPr lang="fr-FR" b="0" i="0" u="none" strike="noStrike" dirty="0">
              <a:solidFill>
                <a:srgbClr val="36344D"/>
              </a:solidFill>
              <a:effectLst/>
              <a:latin typeface="Abadi MT Condensed Light" panose="020B0306030101010103" pitchFamily="34" charset="77"/>
            </a:endParaRPr>
          </a:p>
          <a:p>
            <a:pPr marL="457200" lvl="1" indent="0">
              <a:buNone/>
            </a:pPr>
            <a:endParaRPr lang="fr-FR" dirty="0">
              <a:latin typeface="Abadi MT Condensed Light" panose="020B0306030101010103" pitchFamily="34" charset="77"/>
            </a:endParaRPr>
          </a:p>
        </p:txBody>
      </p:sp>
      <p:sp>
        <p:nvSpPr>
          <p:cNvPr id="4" name="ZoneTexte 3">
            <a:extLst>
              <a:ext uri="{FF2B5EF4-FFF2-40B4-BE49-F238E27FC236}">
                <a16:creationId xmlns:a16="http://schemas.microsoft.com/office/drawing/2014/main" id="{5E30AE58-C49F-DB7F-4CA6-BA20650D7A0E}"/>
              </a:ext>
            </a:extLst>
          </p:cNvPr>
          <p:cNvSpPr txBox="1"/>
          <p:nvPr/>
        </p:nvSpPr>
        <p:spPr>
          <a:xfrm>
            <a:off x="11322321" y="6508377"/>
            <a:ext cx="869679" cy="246221"/>
          </a:xfrm>
          <a:prstGeom prst="rect">
            <a:avLst/>
          </a:prstGeom>
          <a:noFill/>
        </p:spPr>
        <p:txBody>
          <a:bodyPr wrap="square" rtlCol="0">
            <a:spAutoFit/>
          </a:bodyPr>
          <a:lstStyle/>
          <a:p>
            <a:r>
              <a:rPr lang="fr-FR" sz="1000" dirty="0"/>
              <a:t>Page 9</a:t>
            </a:r>
          </a:p>
        </p:txBody>
      </p:sp>
    </p:spTree>
    <p:extLst>
      <p:ext uri="{BB962C8B-B14F-4D97-AF65-F5344CB8AC3E}">
        <p14:creationId xmlns:p14="http://schemas.microsoft.com/office/powerpoint/2010/main" val="333148271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11077</TotalTime>
  <Words>2185</Words>
  <Application>Microsoft Macintosh PowerPoint</Application>
  <PresentationFormat>Grand écran</PresentationFormat>
  <Paragraphs>290</Paragraphs>
  <Slides>19</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19</vt:i4>
      </vt:variant>
    </vt:vector>
  </HeadingPairs>
  <TitlesOfParts>
    <vt:vector size="27" baseType="lpstr">
      <vt:lpstr>Abadi MT Condensed Light</vt:lpstr>
      <vt:lpstr>Arial</vt:lpstr>
      <vt:lpstr>Calibri</vt:lpstr>
      <vt:lpstr>Calibri Light</vt:lpstr>
      <vt:lpstr>Menlo</vt:lpstr>
      <vt:lpstr>Muli</vt:lpstr>
      <vt:lpstr>Wingdings</vt:lpstr>
      <vt:lpstr>Thème Office</vt:lpstr>
      <vt:lpstr>Projet de conception de la page WEB pour</vt:lpstr>
      <vt:lpstr>Table des matières</vt:lpstr>
      <vt:lpstr>Mission</vt:lpstr>
      <vt:lpstr>Cahier des charges</vt:lpstr>
      <vt:lpstr>Outils et logiciel utilisés</vt:lpstr>
      <vt:lpstr>Éléments fournis par le client</vt:lpstr>
      <vt:lpstr>Élaboration de la page en HTML</vt:lpstr>
      <vt:lpstr>Présentation PowerPoint</vt:lpstr>
      <vt:lpstr>Mise en forme de la page HTML</vt:lpstr>
      <vt:lpstr>Présentation PowerPoint</vt:lpstr>
      <vt:lpstr>Présentation PowerPoint</vt:lpstr>
      <vt:lpstr>Présentation PowerPoint</vt:lpstr>
      <vt:lpstr>Présentation PowerPoint</vt:lpstr>
      <vt:lpstr>Navigation sue la page HTML</vt:lpstr>
      <vt:lpstr>Rendre le site responsive sur plusieurs supports</vt:lpstr>
      <vt:lpstr>Présentation PowerPoint</vt:lpstr>
      <vt:lpstr>Indices de Performances</vt:lpstr>
      <vt:lpstr>Rendu final</vt:lpstr>
      <vt:lpstr>Rendu final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 Front-end » d’une page en html</dc:title>
  <dc:creator>david sat</dc:creator>
  <cp:lastModifiedBy>david sat</cp:lastModifiedBy>
  <cp:revision>17</cp:revision>
  <dcterms:created xsi:type="dcterms:W3CDTF">2023-12-28T12:40:39Z</dcterms:created>
  <dcterms:modified xsi:type="dcterms:W3CDTF">2024-01-09T08:29:11Z</dcterms:modified>
</cp:coreProperties>
</file>